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Lst>
  <p:notesMasterIdLst>
    <p:notesMasterId r:id="rId20"/>
  </p:notesMasterIdLst>
  <p:handoutMasterIdLst>
    <p:handoutMasterId r:id="rId21"/>
  </p:handoutMasterIdLst>
  <p:sldIdLst>
    <p:sldId id="291" r:id="rId6"/>
    <p:sldId id="287" r:id="rId7"/>
    <p:sldId id="266" r:id="rId8"/>
    <p:sldId id="269" r:id="rId9"/>
    <p:sldId id="288" r:id="rId10"/>
    <p:sldId id="289" r:id="rId11"/>
    <p:sldId id="257" r:id="rId12"/>
    <p:sldId id="275" r:id="rId13"/>
    <p:sldId id="282" r:id="rId14"/>
    <p:sldId id="283" r:id="rId15"/>
    <p:sldId id="284" r:id="rId16"/>
    <p:sldId id="290" r:id="rId17"/>
    <p:sldId id="286" r:id="rId18"/>
    <p:sldId id="294" r:id="rId19"/>
  </p:sldIdLst>
  <p:sldSz cx="9144000" cy="5143500" type="screen16x9"/>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EFFDA"/>
    <a:srgbClr val="1416D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842" y="-9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9992" y="0"/>
            <a:ext cx="4307046" cy="340360"/>
          </a:xfrm>
          <a:prstGeom prst="rect">
            <a:avLst/>
          </a:prstGeom>
        </p:spPr>
        <p:txBody>
          <a:bodyPr vert="horz" lIns="91440" tIns="45720" rIns="91440" bIns="45720" rtlCol="0"/>
          <a:lstStyle>
            <a:lvl1pPr algn="r">
              <a:defRPr sz="1200"/>
            </a:lvl1pPr>
          </a:lstStyle>
          <a:p>
            <a:fld id="{2945367F-07CF-4BD4-A5B8-5C3BB3299157}" type="datetimeFigureOut">
              <a:rPr lang="en-US" smtClean="0"/>
              <a:t>4/25/2016</a:t>
            </a:fld>
            <a:endParaRPr lang="en-US"/>
          </a:p>
        </p:txBody>
      </p:sp>
      <p:sp>
        <p:nvSpPr>
          <p:cNvPr id="4" name="Footer Placeholder 3"/>
          <p:cNvSpPr>
            <a:spLocks noGrp="1"/>
          </p:cNvSpPr>
          <p:nvPr>
            <p:ph type="ftr" sz="quarter" idx="2"/>
          </p:nvPr>
        </p:nvSpPr>
        <p:spPr>
          <a:xfrm>
            <a:off x="0" y="6465659"/>
            <a:ext cx="4307046" cy="3403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9992" y="6465659"/>
            <a:ext cx="4307046" cy="340360"/>
          </a:xfrm>
          <a:prstGeom prst="rect">
            <a:avLst/>
          </a:prstGeom>
        </p:spPr>
        <p:txBody>
          <a:bodyPr vert="horz" lIns="91440" tIns="45720" rIns="91440" bIns="45720" rtlCol="0" anchor="b"/>
          <a:lstStyle>
            <a:lvl1pPr algn="r">
              <a:defRPr sz="1200"/>
            </a:lvl1pPr>
          </a:lstStyle>
          <a:p>
            <a:fld id="{D102B25F-482D-4747-9632-4FAB54EF5A27}" type="slidenum">
              <a:rPr lang="en-US" smtClean="0"/>
              <a:t>‹#›</a:t>
            </a:fld>
            <a:endParaRPr lang="en-US"/>
          </a:p>
        </p:txBody>
      </p:sp>
    </p:spTree>
    <p:extLst>
      <p:ext uri="{BB962C8B-B14F-4D97-AF65-F5344CB8AC3E}">
        <p14:creationId xmlns:p14="http://schemas.microsoft.com/office/powerpoint/2010/main" val="4005993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9992" y="0"/>
            <a:ext cx="4307046" cy="340360"/>
          </a:xfrm>
          <a:prstGeom prst="rect">
            <a:avLst/>
          </a:prstGeom>
        </p:spPr>
        <p:txBody>
          <a:bodyPr vert="horz" lIns="91440" tIns="45720" rIns="91440" bIns="45720" rtlCol="0"/>
          <a:lstStyle>
            <a:lvl1pPr algn="r">
              <a:defRPr sz="1200"/>
            </a:lvl1pPr>
          </a:lstStyle>
          <a:p>
            <a:fld id="{38B2DF55-F550-9648-A4DB-6271AD8B868A}" type="datetimeFigureOut">
              <a:rPr lang="en-US" smtClean="0"/>
              <a:t>4/25/2016</a:t>
            </a:fld>
            <a:endParaRPr lang="en-US"/>
          </a:p>
        </p:txBody>
      </p:sp>
      <p:sp>
        <p:nvSpPr>
          <p:cNvPr id="4" name="Slide Image Placeholder 3"/>
          <p:cNvSpPr>
            <a:spLocks noGrp="1" noRot="1" noChangeAspect="1"/>
          </p:cNvSpPr>
          <p:nvPr>
            <p:ph type="sldImg" idx="2"/>
          </p:nvPr>
        </p:nvSpPr>
        <p:spPr>
          <a:xfrm>
            <a:off x="2700338" y="511175"/>
            <a:ext cx="4538662" cy="255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6465659"/>
            <a:ext cx="4307046" cy="3403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9992" y="6465659"/>
            <a:ext cx="4307046" cy="340360"/>
          </a:xfrm>
          <a:prstGeom prst="rect">
            <a:avLst/>
          </a:prstGeom>
        </p:spPr>
        <p:txBody>
          <a:bodyPr vert="horz" lIns="91440" tIns="45720" rIns="91440" bIns="45720" rtlCol="0" anchor="b"/>
          <a:lstStyle>
            <a:lvl1pPr algn="r">
              <a:defRPr sz="1200"/>
            </a:lvl1pPr>
          </a:lstStyle>
          <a:p>
            <a:fld id="{28AE883E-D184-A041-B5EE-9F98269D598C}" type="slidenum">
              <a:rPr lang="en-US" smtClean="0"/>
              <a:t>‹#›</a:t>
            </a:fld>
            <a:endParaRPr lang="en-US"/>
          </a:p>
        </p:txBody>
      </p:sp>
    </p:spTree>
    <p:extLst>
      <p:ext uri="{BB962C8B-B14F-4D97-AF65-F5344CB8AC3E}">
        <p14:creationId xmlns:p14="http://schemas.microsoft.com/office/powerpoint/2010/main" val="2748669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TRAINERS</a:t>
            </a:r>
            <a:r>
              <a:rPr lang="en-US" b="1" baseline="0" dirty="0" smtClean="0"/>
              <a:t> NOTES:</a:t>
            </a:r>
          </a:p>
          <a:p>
            <a:pPr marL="171450" indent="-171450">
              <a:buFont typeface="Arial"/>
              <a:buChar char="•"/>
            </a:pPr>
            <a:r>
              <a:rPr lang="en-US" baseline="0" dirty="0" smtClean="0"/>
              <a:t>Again, this is a popular investment and/or retirement strategy.  </a:t>
            </a:r>
          </a:p>
          <a:p>
            <a:pPr marL="171450" indent="-171450">
              <a:buFont typeface="Arial"/>
              <a:buChar char="•"/>
            </a:pPr>
            <a:r>
              <a:rPr lang="en-US" baseline="0" dirty="0" smtClean="0"/>
              <a:t>The benefit is that by paying into your annuity over time, you can expect to be paid back payments at retirement in monthly, quarterly, yearly or even lump sum payments based on your specific arrangements.</a:t>
            </a:r>
          </a:p>
          <a:p>
            <a:pPr marL="171450" indent="-171450">
              <a:buFont typeface="Arial"/>
              <a:buChar char="•"/>
            </a:pPr>
            <a:r>
              <a:rPr lang="en-US" baseline="0" dirty="0" smtClean="0"/>
              <a:t>The downfall is that in order to fund the annuity, you need discretionary income to pay into it with.  Most Americans have little to no discretionary income, therefore, cannot participate in an annuity program as part of their retirement strategy.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0251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TRAINERS NOTES:</a:t>
            </a:r>
          </a:p>
          <a:p>
            <a:r>
              <a:rPr lang="en-US" dirty="0" smtClean="0"/>
              <a:t>The Shopping Annuity is a revolutionary concept which levels</a:t>
            </a:r>
            <a:r>
              <a:rPr lang="en-US" baseline="0" dirty="0" smtClean="0"/>
              <a:t> the playing field.  Because of how it works, anyone can enjoy the same major benefits of an annuity (receiving income as a result of funding) but with One Major Difference!</a:t>
            </a:r>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pPr/>
              <a:t>3</a:t>
            </a:fld>
            <a:endParaRPr lang="en-US"/>
          </a:p>
        </p:txBody>
      </p:sp>
    </p:spTree>
    <p:extLst>
      <p:ext uri="{BB962C8B-B14F-4D97-AF65-F5344CB8AC3E}">
        <p14:creationId xmlns:p14="http://schemas.microsoft.com/office/powerpoint/2010/main" val="157806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Celine:</a:t>
            </a:r>
          </a:p>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Figures have been changed to HK amounts.</a:t>
            </a:r>
          </a:p>
          <a:p>
            <a:pPr marL="0" marR="0" indent="0" algn="l" defTabSz="457189"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189"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TRAINERS NOTES:</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The 4% Rule is a popular </a:t>
            </a:r>
            <a:r>
              <a:rPr lang="en-US" dirty="0" smtClean="0"/>
              <a:t>investment-income strategy that says as long as you withdraw no more than </a:t>
            </a:r>
            <a:r>
              <a:rPr lang="en-US" b="1" dirty="0" smtClean="0"/>
              <a:t>4</a:t>
            </a:r>
            <a:r>
              <a:rPr lang="en-US" b="0" dirty="0" smtClean="0"/>
              <a:t>%</a:t>
            </a:r>
            <a:r>
              <a:rPr lang="en-US" dirty="0" smtClean="0"/>
              <a:t> of your initial portfolio, adjusted </a:t>
            </a:r>
            <a:r>
              <a:rPr lang="en-US" b="1" dirty="0" smtClean="0"/>
              <a:t>for</a:t>
            </a:r>
            <a:r>
              <a:rPr lang="en-US" dirty="0" smtClean="0"/>
              <a:t> inflation, on an annual basis during your retirement years, you shouldn't run out of money.</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dirty="0" smtClean="0"/>
              <a:t>Take a look at what it would take to create a $4,600/month</a:t>
            </a:r>
            <a:r>
              <a:rPr lang="en-US" baseline="0" dirty="0" smtClean="0"/>
              <a:t> payment to yourself at retirement, following this rule.  It would take $450,000 in the bank!  Would you have that money saved up by retirement?</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Most Americans are living paycheck to paycheck with little to no savings.  How will they get it done?  The answer is that most won’t, and therefore will never have the 4% rule as a viable retirement option.</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With Market America, you could create a $4,600 / month asset as an executive coordinator or master coordinator.  And even more, after 2-3 years of following our proven plan you could create a residual income of $1,420,000 / year.  That is the equivalent of living off of 4% of a $5MILLION asset in the bank!</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Think even further – if you built the </a:t>
            </a:r>
            <a:r>
              <a:rPr lang="en-US" baseline="0" dirty="0" err="1" smtClean="0"/>
              <a:t>UnFranchise</a:t>
            </a:r>
            <a:r>
              <a:rPr lang="en-US" baseline="0" dirty="0" smtClean="0"/>
              <a:t> as a way to enjoy residual income because you didn’t have the savings to participate in the 4% rule, now you can create the savings and earn both – the Residual Income from your </a:t>
            </a:r>
            <a:r>
              <a:rPr lang="en-US" baseline="0" dirty="0" err="1" smtClean="0"/>
              <a:t>UnFranchise</a:t>
            </a:r>
            <a:r>
              <a:rPr lang="en-US" baseline="0" dirty="0" smtClean="0"/>
              <a:t> and the 4% off the income you save!</a:t>
            </a:r>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3656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TRAINERS</a:t>
            </a:r>
            <a:r>
              <a:rPr lang="en-US" b="1" baseline="0" dirty="0" smtClean="0"/>
              <a:t> NOTES:</a:t>
            </a:r>
          </a:p>
          <a:p>
            <a:pPr marL="171450" indent="-171450">
              <a:buFont typeface="Arial"/>
              <a:buChar char="•"/>
            </a:pPr>
            <a:r>
              <a:rPr lang="en-US" baseline="0" dirty="0" smtClean="0"/>
              <a:t>Again, we are hitting this point!  You are not funding this Shopping Annuity with discretionary income, but with money you are already spending.  </a:t>
            </a:r>
          </a:p>
          <a:p>
            <a:pPr marL="171450" indent="-171450">
              <a:buFont typeface="Arial"/>
              <a:buChar char="•"/>
            </a:pPr>
            <a:r>
              <a:rPr lang="en-US" baseline="0" dirty="0" smtClean="0"/>
              <a:t>Everybody spends money to live.  You can either find a way to make that money work for you or you can continue to do what you’re doing and everything stays the same.</a:t>
            </a:r>
          </a:p>
          <a:p>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470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578BA82-440B-4690-AC38-7D3B08AC02BA}"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Celine:</a:t>
            </a:r>
          </a:p>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Figures have been changed to HK amounts.</a:t>
            </a:r>
          </a:p>
          <a:p>
            <a:pPr marL="0" marR="0" indent="0" algn="l" defTabSz="457189"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189"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189" rtl="0" eaLnBrk="1" fontAlgn="auto" latinLnBrk="0" hangingPunct="1">
              <a:lnSpc>
                <a:spcPct val="100000"/>
              </a:lnSpc>
              <a:spcBef>
                <a:spcPts val="0"/>
              </a:spcBef>
              <a:spcAft>
                <a:spcPts val="0"/>
              </a:spcAft>
              <a:buClrTx/>
              <a:buSzTx/>
              <a:buFontTx/>
              <a:buNone/>
              <a:tabLst/>
              <a:defRPr/>
            </a:pPr>
            <a:r>
              <a:rPr lang="en-US" b="1" baseline="0" dirty="0" smtClean="0"/>
              <a:t>TRAINERS NOTES:</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The 4% Rule is a popular </a:t>
            </a:r>
            <a:r>
              <a:rPr lang="en-US" dirty="0" smtClean="0"/>
              <a:t>investment-income strategy that says as long as you withdraw no more than </a:t>
            </a:r>
            <a:r>
              <a:rPr lang="en-US" b="1" dirty="0" smtClean="0"/>
              <a:t>4</a:t>
            </a:r>
            <a:r>
              <a:rPr lang="en-US" b="0" dirty="0" smtClean="0"/>
              <a:t>%</a:t>
            </a:r>
            <a:r>
              <a:rPr lang="en-US" dirty="0" smtClean="0"/>
              <a:t> of your initial portfolio, adjusted </a:t>
            </a:r>
            <a:r>
              <a:rPr lang="en-US" b="1" dirty="0" smtClean="0"/>
              <a:t>for</a:t>
            </a:r>
            <a:r>
              <a:rPr lang="en-US" dirty="0" smtClean="0"/>
              <a:t> inflation, on an annual basis during your retirement years, you shouldn't run out of money.</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dirty="0" smtClean="0"/>
              <a:t>Take a look at what it would take to create a $4,600/month</a:t>
            </a:r>
            <a:r>
              <a:rPr lang="en-US" baseline="0" dirty="0" smtClean="0"/>
              <a:t> payment to yourself at retirement, following this rule.  It would take $450,000 in the bank!  Would you have that money saved up by retirement?</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Most Americans are living paycheck to paycheck with little to no savings.  How will they get it done?  The answer is that most won’t, and therefore will never have the 4% rule as a viable retirement option.</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With Market America, you could create a $4,600 / month asset as an executive coordinator or master coordinator.  And even more, after 2-3 years of following our proven plan you could create a residual income of $1,420,000 / year.  That is the equivalent of living off of 4% of a $5MILLION asset in the bank!</a:t>
            </a:r>
          </a:p>
          <a:p>
            <a:pPr marL="171450" marR="0" indent="-171450" algn="l" defTabSz="457189" rtl="0" eaLnBrk="1" fontAlgn="auto" latinLnBrk="0" hangingPunct="1">
              <a:lnSpc>
                <a:spcPct val="100000"/>
              </a:lnSpc>
              <a:spcBef>
                <a:spcPts val="0"/>
              </a:spcBef>
              <a:spcAft>
                <a:spcPts val="0"/>
              </a:spcAft>
              <a:buClrTx/>
              <a:buSzTx/>
              <a:buFont typeface="Arial"/>
              <a:buChar char="•"/>
              <a:tabLst/>
              <a:defRPr/>
            </a:pPr>
            <a:r>
              <a:rPr lang="en-US" baseline="0" dirty="0" smtClean="0"/>
              <a:t>Think even further – if you built the </a:t>
            </a:r>
            <a:r>
              <a:rPr lang="en-US" baseline="0" dirty="0" err="1" smtClean="0"/>
              <a:t>UnFranchise</a:t>
            </a:r>
            <a:r>
              <a:rPr lang="en-US" baseline="0" dirty="0" smtClean="0"/>
              <a:t> as a way to enjoy residual income because you didn’t have the savings to participate in the 4% rule, now you can create the savings and earn both – the Residual Income from your </a:t>
            </a:r>
            <a:r>
              <a:rPr lang="en-US" baseline="0" dirty="0" err="1" smtClean="0"/>
              <a:t>UnFranchise</a:t>
            </a:r>
            <a:r>
              <a:rPr lang="en-US" baseline="0" dirty="0" smtClean="0"/>
              <a:t> and the 4% off the income you save!</a:t>
            </a:r>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3656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2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新細明體" charset="0"/>
              <a:cs typeface="Arial" charset="0"/>
            </a:endParaRPr>
          </a:p>
        </p:txBody>
      </p:sp>
      <p:sp>
        <p:nvSpPr>
          <p:cNvPr id="174084" name="Slide Number Placeholder 3"/>
          <p:cNvSpPr>
            <a:spLocks noGrp="1"/>
          </p:cNvSpPr>
          <p:nvPr>
            <p:ph type="sldNum" sz="quarter" idx="5"/>
          </p:nvPr>
        </p:nvSpPr>
        <p:spPr/>
        <p:txBody>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fld id="{5103086A-FE65-6D44-9980-447DEDD3E4C6}" type="slidenum">
              <a:rPr kumimoji="0" lang="en-US" altLang="zh-TW">
                <a:solidFill>
                  <a:srgbClr val="000000"/>
                </a:solidFill>
                <a:latin typeface="Calibri" charset="0"/>
              </a:rPr>
              <a:pPr eaLnBrk="1" hangingPunct="1"/>
              <a:t>13</a:t>
            </a:fld>
            <a:endParaRPr kumimoji="0" lang="en-US" altLang="zh-TW">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393780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22602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261709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268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94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1166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9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648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Tree>
    <p:extLst>
      <p:ext uri="{BB962C8B-B14F-4D97-AF65-F5344CB8AC3E}">
        <p14:creationId xmlns:p14="http://schemas.microsoft.com/office/powerpoint/2010/main" val="2291368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165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99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2083585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85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95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74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9CDF0A8-F4B6-4617-BB2F-0B747E93AD32}" type="datetimeFigureOut">
              <a:rPr lang="en-US" smtClean="0">
                <a:solidFill>
                  <a:prstClr val="black">
                    <a:tint val="75000"/>
                  </a:prstClr>
                </a:solidFill>
              </a:rPr>
              <a:pPr/>
              <a:t>4/25/2016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F9797A78-3AB5-432E-ACFD-90704696723D}" type="slidenum">
              <a:rPr lang="en-IN" smtClean="0">
                <a:solidFill>
                  <a:prstClr val="black">
                    <a:tint val="75000"/>
                  </a:prstClr>
                </a:solidFill>
              </a:rPr>
              <a:pPr/>
              <a:t>‹#›</a:t>
            </a:fld>
            <a:endParaRPr lang="en-IN">
              <a:solidFill>
                <a:prstClr val="black">
                  <a:tint val="75000"/>
                </a:prstClr>
              </a:solidFill>
            </a:endParaRPr>
          </a:p>
        </p:txBody>
      </p:sp>
      <p:sp>
        <p:nvSpPr>
          <p:cNvPr id="7" name="Rectangle 6"/>
          <p:cNvSpPr/>
          <p:nvPr userDrawn="1"/>
        </p:nvSpPr>
        <p:spPr>
          <a:xfrm>
            <a:off x="0" y="951311"/>
            <a:ext cx="9144000" cy="4192191"/>
          </a:xfrm>
          <a:prstGeom prst="rect">
            <a:avLst/>
          </a:prstGeom>
          <a:gradFill flip="none" rotWithShape="1">
            <a:gsLst>
              <a:gs pos="14000">
                <a:srgbClr val="272A48"/>
              </a:gs>
              <a:gs pos="100000">
                <a:srgbClr val="33828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rtlCol="0" anchor="ctr"/>
          <a:lstStyle/>
          <a:p>
            <a:pPr algn="ctr" defTabSz="913760" fontAlgn="base">
              <a:spcBef>
                <a:spcPct val="0"/>
              </a:spcBef>
              <a:spcAft>
                <a:spcPct val="0"/>
              </a:spcAft>
            </a:pPr>
            <a:endParaRPr lang="en-IN">
              <a:solidFill>
                <a:prstClr val="white"/>
              </a:solidFill>
            </a:endParaRPr>
          </a:p>
        </p:txBody>
      </p:sp>
    </p:spTree>
    <p:extLst>
      <p:ext uri="{BB962C8B-B14F-4D97-AF65-F5344CB8AC3E}">
        <p14:creationId xmlns:p14="http://schemas.microsoft.com/office/powerpoint/2010/main" val="12767357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301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1714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26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369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2772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Tree>
    <p:extLst>
      <p:ext uri="{BB962C8B-B14F-4D97-AF65-F5344CB8AC3E}">
        <p14:creationId xmlns:p14="http://schemas.microsoft.com/office/powerpoint/2010/main" val="154925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9C2F6-9E67-4B30-ACF3-D53BEADAB1E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84562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7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42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703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557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43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9CDF0A8-F4B6-4617-BB2F-0B747E93AD32}" type="datetimeFigureOut">
              <a:rPr lang="en-US" smtClean="0">
                <a:solidFill>
                  <a:prstClr val="black">
                    <a:tint val="75000"/>
                  </a:prstClr>
                </a:solidFill>
              </a:rPr>
              <a:pPr/>
              <a:t>4/25/2016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F9797A78-3AB5-432E-ACFD-90704696723D}" type="slidenum">
              <a:rPr lang="en-IN" smtClean="0">
                <a:solidFill>
                  <a:prstClr val="black">
                    <a:tint val="75000"/>
                  </a:prstClr>
                </a:solidFill>
              </a:rPr>
              <a:pPr/>
              <a:t>‹#›</a:t>
            </a:fld>
            <a:endParaRPr lang="en-IN">
              <a:solidFill>
                <a:prstClr val="black">
                  <a:tint val="75000"/>
                </a:prstClr>
              </a:solidFill>
            </a:endParaRPr>
          </a:p>
        </p:txBody>
      </p:sp>
      <p:sp>
        <p:nvSpPr>
          <p:cNvPr id="7" name="Rectangle 6"/>
          <p:cNvSpPr/>
          <p:nvPr userDrawn="1"/>
        </p:nvSpPr>
        <p:spPr>
          <a:xfrm>
            <a:off x="0" y="951311"/>
            <a:ext cx="9144000" cy="4192191"/>
          </a:xfrm>
          <a:prstGeom prst="rect">
            <a:avLst/>
          </a:prstGeom>
          <a:gradFill flip="none" rotWithShape="1">
            <a:gsLst>
              <a:gs pos="14000">
                <a:srgbClr val="272A48"/>
              </a:gs>
              <a:gs pos="100000">
                <a:srgbClr val="33828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rtlCol="0" anchor="ctr"/>
          <a:lstStyle/>
          <a:p>
            <a:pPr algn="ctr" defTabSz="913760" fontAlgn="base">
              <a:spcBef>
                <a:spcPct val="0"/>
              </a:spcBef>
              <a:spcAft>
                <a:spcPct val="0"/>
              </a:spcAft>
            </a:pPr>
            <a:endParaRPr lang="en-IN">
              <a:solidFill>
                <a:prstClr val="white"/>
              </a:solidFill>
            </a:endParaRPr>
          </a:p>
        </p:txBody>
      </p:sp>
    </p:spTree>
    <p:extLst>
      <p:ext uri="{BB962C8B-B14F-4D97-AF65-F5344CB8AC3E}">
        <p14:creationId xmlns:p14="http://schemas.microsoft.com/office/powerpoint/2010/main" val="37994517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2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999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4186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16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29C2F6-9E67-4B30-ACF3-D53BEADAB1EC}"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3504726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086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Tree>
    <p:extLst>
      <p:ext uri="{BB962C8B-B14F-4D97-AF65-F5344CB8AC3E}">
        <p14:creationId xmlns:p14="http://schemas.microsoft.com/office/powerpoint/2010/main" val="3552561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6698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933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9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5161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9D731-ACC5-4FAF-8CC6-EF54919B79E9}" type="datetimeFigureOut">
              <a:rPr lang="en-US" smtClean="0">
                <a:solidFill>
                  <a:prstClr val="black">
                    <a:tint val="75000"/>
                  </a:prstClr>
                </a:solidFill>
              </a:rPr>
              <a:pPr/>
              <a:t>4/25/2016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F79376-3F9C-4846-9940-143206A72E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3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9CDF0A8-F4B6-4617-BB2F-0B747E93AD32}" type="datetimeFigureOut">
              <a:rPr lang="en-US" smtClean="0">
                <a:solidFill>
                  <a:prstClr val="black">
                    <a:tint val="75000"/>
                  </a:prstClr>
                </a:solidFill>
              </a:rPr>
              <a:pPr/>
              <a:t>4/25/2016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F9797A78-3AB5-432E-ACFD-90704696723D}" type="slidenum">
              <a:rPr lang="en-IN" smtClean="0">
                <a:solidFill>
                  <a:prstClr val="black">
                    <a:tint val="75000"/>
                  </a:prstClr>
                </a:solidFill>
              </a:rPr>
              <a:pPr/>
              <a:t>‹#›</a:t>
            </a:fld>
            <a:endParaRPr lang="en-IN">
              <a:solidFill>
                <a:prstClr val="black">
                  <a:tint val="75000"/>
                </a:prstClr>
              </a:solidFill>
            </a:endParaRPr>
          </a:p>
        </p:txBody>
      </p:sp>
      <p:sp>
        <p:nvSpPr>
          <p:cNvPr id="7" name="Rectangle 6"/>
          <p:cNvSpPr/>
          <p:nvPr userDrawn="1"/>
        </p:nvSpPr>
        <p:spPr>
          <a:xfrm>
            <a:off x="0" y="951311"/>
            <a:ext cx="9144000" cy="4192191"/>
          </a:xfrm>
          <a:prstGeom prst="rect">
            <a:avLst/>
          </a:prstGeom>
          <a:gradFill flip="none" rotWithShape="1">
            <a:gsLst>
              <a:gs pos="14000">
                <a:srgbClr val="272A48"/>
              </a:gs>
              <a:gs pos="100000">
                <a:srgbClr val="33828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rtlCol="0" anchor="ctr"/>
          <a:lstStyle/>
          <a:p>
            <a:pPr algn="ctr" defTabSz="913760" fontAlgn="base">
              <a:spcBef>
                <a:spcPct val="0"/>
              </a:spcBef>
              <a:spcAft>
                <a:spcPct val="0"/>
              </a:spcAft>
            </a:pPr>
            <a:endParaRPr lang="en-IN">
              <a:solidFill>
                <a:prstClr val="white"/>
              </a:solidFill>
            </a:endParaRPr>
          </a:p>
        </p:txBody>
      </p:sp>
    </p:spTree>
    <p:extLst>
      <p:ext uri="{BB962C8B-B14F-4D97-AF65-F5344CB8AC3E}">
        <p14:creationId xmlns:p14="http://schemas.microsoft.com/office/powerpoint/2010/main" val="17462692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2170402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34957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29C2F6-9E67-4B30-ACF3-D53BEADAB1EC}"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3857426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3137043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3887202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1617424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1257984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2366826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1694349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1666120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2786801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1CF1150-B67A-4504-837E-B8A3A3327247}" type="datetimeFigureOut">
              <a:rPr lang="en-US" smtClean="0"/>
              <a:t>4/25/2016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AD4579D-6BB2-43B9-8415-786D42029BBC}" type="slidenum">
              <a:rPr lang="en-US" smtClean="0"/>
              <a:t>‹#›</a:t>
            </a:fld>
            <a:endParaRPr lang="en-US"/>
          </a:p>
        </p:txBody>
      </p:sp>
    </p:spTree>
    <p:extLst>
      <p:ext uri="{BB962C8B-B14F-4D97-AF65-F5344CB8AC3E}">
        <p14:creationId xmlns:p14="http://schemas.microsoft.com/office/powerpoint/2010/main" val="390498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9C2F6-9E67-4B30-ACF3-D53BEADAB1EC}"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332969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C2F6-9E67-4B30-ACF3-D53BEADAB1EC}"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42384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9C2F6-9E67-4B30-ACF3-D53BEADAB1EC}"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253302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9C2F6-9E67-4B30-ACF3-D53BEADAB1EC}"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40388-B87C-4A85-B6D4-BAD5C29290E2}" type="slidenum">
              <a:rPr lang="en-US" smtClean="0"/>
              <a:t>‹#›</a:t>
            </a:fld>
            <a:endParaRPr lang="en-US"/>
          </a:p>
        </p:txBody>
      </p:sp>
    </p:spTree>
    <p:extLst>
      <p:ext uri="{BB962C8B-B14F-4D97-AF65-F5344CB8AC3E}">
        <p14:creationId xmlns:p14="http://schemas.microsoft.com/office/powerpoint/2010/main" val="77386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7030" r="38899" b="38677"/>
          <a:stretch/>
        </p:blipFill>
        <p:spPr>
          <a:xfrm rot="10800000">
            <a:off x="0" y="3662747"/>
            <a:ext cx="9144000" cy="1480753"/>
          </a:xfrm>
          <a:prstGeom prst="rect">
            <a:avLst/>
          </a:prstGeom>
          <a:noFill/>
          <a:ln>
            <a:noFill/>
          </a:ln>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29C2F6-9E67-4B30-ACF3-D53BEADAB1EC}" type="datetimeFigureOut">
              <a:rPr lang="en-US" smtClean="0"/>
              <a:t>4/25/2016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6640388-B87C-4A85-B6D4-BAD5C29290E2}" type="slidenum">
              <a:rPr lang="en-US" smtClean="0"/>
              <a:t>‹#›</a:t>
            </a:fld>
            <a:endParaRPr lang="en-US"/>
          </a:p>
        </p:txBody>
      </p:sp>
      <p:pic>
        <p:nvPicPr>
          <p:cNvPr id="10" name="Picture 9"/>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8496" r="38899" b="28013"/>
          <a:stretch/>
        </p:blipFill>
        <p:spPr>
          <a:xfrm>
            <a:off x="0" y="0"/>
            <a:ext cx="9144000" cy="2433766"/>
          </a:xfrm>
          <a:prstGeom prst="rect">
            <a:avLst/>
          </a:prstGeom>
          <a:noFill/>
          <a:ln>
            <a:noFill/>
          </a:ln>
        </p:spPr>
      </p:pic>
      <p:pic>
        <p:nvPicPr>
          <p:cNvPr id="9" name="Picture 5"/>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069312" y="4095750"/>
            <a:ext cx="905142" cy="8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0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279D731-ACC5-4FAF-8CC6-EF54919B79E9}" type="datetimeFigureOut">
              <a:rPr lang="en-US" smtClean="0">
                <a:solidFill>
                  <a:prstClr val="black">
                    <a:tint val="75000"/>
                  </a:prstClr>
                </a:solidFill>
              </a:rPr>
              <a:pPr defTabSz="685800"/>
              <a:t>4/25/2016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F0F79376-3F9C-4846-9940-143206A72E03}"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06605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279D731-ACC5-4FAF-8CC6-EF54919B79E9}" type="datetimeFigureOut">
              <a:rPr lang="en-US" smtClean="0">
                <a:solidFill>
                  <a:prstClr val="black">
                    <a:tint val="75000"/>
                  </a:prstClr>
                </a:solidFill>
              </a:rPr>
              <a:pPr defTabSz="685800"/>
              <a:t>4/25/2016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F0F79376-3F9C-4846-9940-143206A72E03}"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901103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279D731-ACC5-4FAF-8CC6-EF54919B79E9}" type="datetimeFigureOut">
              <a:rPr lang="en-US" smtClean="0">
                <a:solidFill>
                  <a:prstClr val="black">
                    <a:tint val="75000"/>
                  </a:prstClr>
                </a:solidFill>
              </a:rPr>
              <a:pPr defTabSz="685800"/>
              <a:t>4/25/2016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F0F79376-3F9C-4846-9940-143206A72E03}"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7466243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7030" r="38899" b="38677"/>
          <a:stretch/>
        </p:blipFill>
        <p:spPr>
          <a:xfrm rot="10800000">
            <a:off x="0" y="3662747"/>
            <a:ext cx="9144000" cy="1480753"/>
          </a:xfrm>
          <a:prstGeom prst="rect">
            <a:avLst/>
          </a:prstGeom>
          <a:noFill/>
          <a:ln>
            <a:noFill/>
          </a:ln>
        </p:spPr>
      </p:pic>
      <p:pic>
        <p:nvPicPr>
          <p:cNvPr id="8" name="Picture 7"/>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8496" r="38899" b="28013"/>
          <a:stretch/>
        </p:blipFill>
        <p:spPr>
          <a:xfrm>
            <a:off x="0" y="0"/>
            <a:ext cx="9144000" cy="2433766"/>
          </a:xfrm>
          <a:prstGeom prst="rect">
            <a:avLst/>
          </a:prstGeom>
          <a:noFill/>
          <a:ln>
            <a:noFill/>
          </a:ln>
        </p:spPr>
      </p:pic>
    </p:spTree>
    <p:extLst>
      <p:ext uri="{BB962C8B-B14F-4D97-AF65-F5344CB8AC3E}">
        <p14:creationId xmlns:p14="http://schemas.microsoft.com/office/powerpoint/2010/main" val="41099307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46786"/>
            <a:ext cx="7848600" cy="646331"/>
          </a:xfrm>
          <a:prstGeom prst="rect">
            <a:avLst/>
          </a:prstGeom>
          <a:noFill/>
        </p:spPr>
        <p:txBody>
          <a:bodyPr wrap="square" rtlCol="0">
            <a:spAutoFit/>
          </a:bodyPr>
          <a:lstStyle/>
          <a:p>
            <a:pPr algn="ctr"/>
            <a:r>
              <a:rPr lang="zh-TW" altLang="en-US" sz="3600" dirty="0">
                <a:solidFill>
                  <a:srgbClr val="003366"/>
                </a:solidFill>
                <a:ea typeface="Apple LiGothic" pitchFamily="2" charset="-120"/>
              </a:rPr>
              <a:t>將購物年金融入生活</a:t>
            </a:r>
          </a:p>
        </p:txBody>
      </p:sp>
      <p:sp>
        <p:nvSpPr>
          <p:cNvPr id="5" name="Text Box 6"/>
          <p:cNvSpPr txBox="1">
            <a:spLocks noChangeArrowheads="1"/>
          </p:cNvSpPr>
          <p:nvPr/>
        </p:nvSpPr>
        <p:spPr bwMode="auto">
          <a:xfrm>
            <a:off x="2794424" y="2114550"/>
            <a:ext cx="7034269" cy="1138773"/>
          </a:xfrm>
          <a:prstGeom prst="rect">
            <a:avLst/>
          </a:prstGeom>
          <a:noFill/>
          <a:ln w="9525">
            <a:noFill/>
            <a:miter lim="800000"/>
            <a:headEnd/>
            <a:tailEnd/>
          </a:ln>
          <a:effectLst/>
        </p:spPr>
        <p:txBody>
          <a:bodyPr wrap="square">
            <a:spAutoFit/>
          </a:bodyPr>
          <a:lstStyle/>
          <a:p>
            <a:pPr algn="ctr">
              <a:spcBef>
                <a:spcPts val="1200"/>
              </a:spcBef>
              <a:defRPr/>
            </a:pPr>
            <a:r>
              <a:rPr lang="zh-TW" altLang="en-US" sz="3600" dirty="0" smtClean="0">
                <a:solidFill>
                  <a:srgbClr val="003366"/>
                </a:solidFill>
                <a:ea typeface="華康儷中黑" panose="020B0509000000000000" pitchFamily="49" charset="-120"/>
                <a:cs typeface="Heiti TC Light"/>
              </a:rPr>
              <a:t>總顧</a:t>
            </a:r>
            <a:r>
              <a:rPr lang="zh-TW" altLang="en-US" sz="3600" dirty="0">
                <a:solidFill>
                  <a:srgbClr val="003366"/>
                </a:solidFill>
                <a:ea typeface="華康儷中黑" panose="020B0509000000000000" pitchFamily="49" charset="-120"/>
                <a:cs typeface="Heiti TC Light"/>
              </a:rPr>
              <a:t>問經理</a:t>
            </a:r>
            <a:r>
              <a:rPr lang="zh-TW" altLang="en-US" sz="3600" dirty="0" smtClean="0">
                <a:solidFill>
                  <a:srgbClr val="003366"/>
                </a:solidFill>
                <a:ea typeface="華康儷中黑" panose="020B0509000000000000" pitchFamily="49" charset="-120"/>
                <a:cs typeface="Heiti TC Light"/>
              </a:rPr>
              <a:t>級</a:t>
            </a:r>
            <a:r>
              <a:rPr lang="en-US" altLang="zh-TW" sz="3600" dirty="0">
                <a:solidFill>
                  <a:srgbClr val="003366"/>
                </a:solidFill>
                <a:ea typeface="華康儷中黑" panose="020B0509000000000000" pitchFamily="49" charset="-120"/>
                <a:cs typeface="Heiti TC Light"/>
              </a:rPr>
              <a:t/>
            </a:r>
            <a:br>
              <a:rPr lang="en-US" altLang="zh-TW" sz="3600" dirty="0">
                <a:solidFill>
                  <a:srgbClr val="003366"/>
                </a:solidFill>
                <a:ea typeface="華康儷中黑" panose="020B0509000000000000" pitchFamily="49" charset="-120"/>
                <a:cs typeface="Heiti TC Light"/>
              </a:rPr>
            </a:br>
            <a:r>
              <a:rPr lang="en-US" altLang="zh-TW" sz="3200" dirty="0" smtClean="0">
                <a:solidFill>
                  <a:srgbClr val="003366"/>
                </a:solidFill>
                <a:ea typeface="華康儷中黑" panose="020B0509000000000000" pitchFamily="49" charset="-120"/>
                <a:cs typeface="Heiti TC Light"/>
              </a:rPr>
              <a:t>National Supervising Coordinator</a:t>
            </a:r>
            <a:endParaRPr lang="en-US" sz="3200" b="1" dirty="0">
              <a:solidFill>
                <a:srgbClr val="003366"/>
              </a:solidFill>
              <a:ea typeface="華康儷中黑" panose="020B0509000000000000" pitchFamily="49" charset="-120"/>
              <a:cs typeface="Heiti TC Light"/>
            </a:endParaRPr>
          </a:p>
        </p:txBody>
      </p:sp>
      <p:sp>
        <p:nvSpPr>
          <p:cNvPr id="6" name="Text Box 6"/>
          <p:cNvSpPr txBox="1">
            <a:spLocks noChangeArrowheads="1"/>
          </p:cNvSpPr>
          <p:nvPr/>
        </p:nvSpPr>
        <p:spPr bwMode="auto">
          <a:xfrm>
            <a:off x="3487108" y="3409950"/>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srgbClr val="003366"/>
                </a:solidFill>
                <a:ea typeface="Apple LiGothic" pitchFamily="2" charset="-120"/>
                <a:cs typeface="Heiti TC Light"/>
              </a:rPr>
              <a:t>四個佣金週期共賺取</a:t>
            </a:r>
            <a:r>
              <a:rPr lang="en-US" altLang="en-US" sz="2800" dirty="0" smtClean="0">
                <a:solidFill>
                  <a:srgbClr val="003366"/>
                </a:solidFill>
                <a:ea typeface="Apple LiGothic" pitchFamily="2" charset="-120"/>
                <a:cs typeface="Heiti TC Light"/>
              </a:rPr>
              <a:t>HK$76,600</a:t>
            </a:r>
            <a:endParaRPr lang="en-US" altLang="en-US" sz="2800" dirty="0">
              <a:solidFill>
                <a:srgbClr val="003366"/>
              </a:solidFill>
              <a:ea typeface="Apple LiGothic" pitchFamily="2" charset="-120"/>
              <a:cs typeface="Heiti TC Light"/>
            </a:endParaRPr>
          </a:p>
          <a:p>
            <a:pPr algn="ctr">
              <a:lnSpc>
                <a:spcPts val="1800"/>
              </a:lnSpc>
              <a:spcBef>
                <a:spcPts val="1200"/>
              </a:spcBef>
              <a:defRPr/>
            </a:pPr>
            <a:r>
              <a:rPr lang="en-US" sz="2800" dirty="0" smtClean="0">
                <a:solidFill>
                  <a:srgbClr val="003366"/>
                </a:solidFill>
                <a:ea typeface="Apple LiGothic" pitchFamily="2" charset="-120"/>
                <a:cs typeface="Heiti TC Light"/>
              </a:rPr>
              <a:t>HK$76,600 </a:t>
            </a:r>
            <a:r>
              <a:rPr lang="en-US" sz="2800" dirty="0">
                <a:solidFill>
                  <a:srgbClr val="003366"/>
                </a:solidFill>
                <a:ea typeface="Apple LiGothic" pitchFamily="2" charset="-120"/>
                <a:cs typeface="Heiti TC Light"/>
              </a:rPr>
              <a:t>in 4 Commission weeks</a:t>
            </a:r>
          </a:p>
        </p:txBody>
      </p:sp>
      <p:sp>
        <p:nvSpPr>
          <p:cNvPr id="7" name="TextBox 6"/>
          <p:cNvSpPr txBox="1"/>
          <p:nvPr/>
        </p:nvSpPr>
        <p:spPr>
          <a:xfrm>
            <a:off x="0" y="4435614"/>
            <a:ext cx="7792525" cy="707886"/>
          </a:xfrm>
          <a:prstGeom prst="rect">
            <a:avLst/>
          </a:prstGeom>
          <a:noFill/>
        </p:spPr>
        <p:txBody>
          <a:bodyPr wrap="square" rtlCol="0">
            <a:spAutoFit/>
          </a:bodyPr>
          <a:lstStyle/>
          <a:p>
            <a:r>
              <a:rPr lang="zh-TW" altLang="en-US" sz="800" dirty="0">
                <a:solidFill>
                  <a:srgbClr val="003366"/>
                </a:solidFill>
                <a:ea typeface="Apple LiGothic" pitchFamily="2" charset="-120"/>
                <a:cs typeface="Heiti TC Light"/>
              </a:rPr>
              <a:t>本簡報中提到的收入等級純屬舉例說明，無意代表美安香</a:t>
            </a:r>
            <a:r>
              <a:rPr lang="zh-TW" altLang="en-US" sz="800" dirty="0" smtClean="0">
                <a:solidFill>
                  <a:srgbClr val="003366"/>
                </a:solidFill>
                <a:ea typeface="Apple LiGothic" pitchFamily="2" charset="-120"/>
                <a:cs typeface="Heiti TC Light"/>
              </a:rPr>
              <a:t>港超連鎖™店主的</a:t>
            </a:r>
            <a:r>
              <a:rPr lang="zh-TW" altLang="en-US" sz="800" dirty="0">
                <a:solidFill>
                  <a:srgbClr val="003366"/>
                </a:solidFill>
                <a:ea typeface="Apple LiGothic" pitchFamily="2" charset="-120"/>
                <a:cs typeface="Heiti TC Light"/>
              </a:rPr>
              <a:t>一般收入，也無意表示任何超連</a:t>
            </a:r>
            <a:r>
              <a:rPr lang="zh-TW" altLang="en-US" sz="800" dirty="0" smtClean="0">
                <a:solidFill>
                  <a:srgbClr val="003366"/>
                </a:solidFill>
                <a:ea typeface="Apple LiGothic" pitchFamily="2" charset="-120"/>
                <a:cs typeface="Heiti TC Light"/>
              </a:rPr>
              <a:t>鎖™店</a:t>
            </a:r>
            <a:r>
              <a:rPr lang="zh-TW" altLang="en-US" sz="800" dirty="0">
                <a:solidFill>
                  <a:srgbClr val="003366"/>
                </a:solidFill>
                <a:ea typeface="Apple LiGothic" pitchFamily="2" charset="-120"/>
                <a:cs typeface="Heiti TC Light"/>
              </a:rPr>
              <a:t>主皆可賺取同等收入。美安香港超連</a:t>
            </a:r>
            <a:r>
              <a:rPr lang="zh-TW" altLang="en-US" sz="800" dirty="0" smtClean="0">
                <a:solidFill>
                  <a:srgbClr val="003366"/>
                </a:solidFill>
                <a:ea typeface="Apple LiGothic" pitchFamily="2" charset="-120"/>
                <a:cs typeface="Heiti TC Light"/>
              </a:rPr>
              <a:t>鎖™店</a:t>
            </a:r>
            <a:r>
              <a:rPr lang="zh-TW" altLang="en-US" sz="800" dirty="0">
                <a:solidFill>
                  <a:srgbClr val="003366"/>
                </a:solidFill>
                <a:ea typeface="Apple LiGothic" pitchFamily="2" charset="-120"/>
                <a:cs typeface="Heiti TC Light"/>
              </a:rPr>
              <a:t>主的成功與否，取決於其在發展事業時的努力、才能與投入程度。</a:t>
            </a:r>
            <a:r>
              <a:rPr lang="en-US" sz="800" b="1" dirty="0">
                <a:solidFill>
                  <a:srgbClr val="003366"/>
                </a:solidFill>
                <a:ea typeface="Apple LiGothic" pitchFamily="2" charset="-120"/>
                <a:cs typeface="Heiti TC Light"/>
              </a:rPr>
              <a:t>The income levels mentioned in the following presentation are for illustration purposes only. They are not intended to represent the income of a typical Market Hong Kong </a:t>
            </a:r>
            <a:r>
              <a:rPr lang="en-US" altLang="zh-TW" sz="800" b="1" dirty="0" err="1" smtClean="0">
                <a:solidFill>
                  <a:srgbClr val="003366"/>
                </a:solidFill>
                <a:ea typeface="Apple LiGothic" pitchFamily="2" charset="-120"/>
                <a:cs typeface="Heiti TC Light"/>
              </a:rPr>
              <a:t>UnFranchise</a:t>
            </a:r>
            <a:r>
              <a:rPr lang="en-US" altLang="zh-TW" sz="800" b="1" dirty="0" smtClean="0">
                <a:solidFill>
                  <a:srgbClr val="003366"/>
                </a:solidFill>
                <a:ea typeface="Apple LiGothic" pitchFamily="2" charset="-120"/>
                <a:cs typeface="Heiti TC Light"/>
              </a:rPr>
              <a:t> ™Owner</a:t>
            </a:r>
            <a:r>
              <a:rPr lang="en-US" sz="800" b="1" dirty="0" smtClean="0">
                <a:solidFill>
                  <a:srgbClr val="003366"/>
                </a:solidFill>
                <a:ea typeface="Apple LiGothic" pitchFamily="2" charset="-120"/>
                <a:cs typeface="Heiti TC Light"/>
              </a:rPr>
              <a:t>, </a:t>
            </a:r>
            <a:r>
              <a:rPr lang="en-US" sz="800" b="1" dirty="0">
                <a:solidFill>
                  <a:srgbClr val="003366"/>
                </a:solidFill>
                <a:ea typeface="Apple LiGothic" pitchFamily="2" charset="-120"/>
                <a:cs typeface="Heiti TC Light"/>
              </a:rPr>
              <a:t>nor </a:t>
            </a:r>
            <a:r>
              <a:rPr lang="en-US" sz="800" b="1" dirty="0" smtClean="0">
                <a:solidFill>
                  <a:srgbClr val="003366"/>
                </a:solidFill>
                <a:ea typeface="Apple LiGothic" pitchFamily="2" charset="-120"/>
                <a:cs typeface="Heiti TC Light"/>
              </a:rPr>
              <a:t>are </a:t>
            </a:r>
            <a:r>
              <a:rPr lang="en-US" sz="800" b="1" dirty="0">
                <a:solidFill>
                  <a:srgbClr val="003366"/>
                </a:solidFill>
                <a:ea typeface="Apple LiGothic" pitchFamily="2" charset="-120"/>
                <a:cs typeface="Heiti TC Light"/>
              </a:rPr>
              <a:t>they intended to represent that any given Independent </a:t>
            </a:r>
            <a:r>
              <a:rPr lang="en-US" altLang="zh-TW" sz="800" b="1" dirty="0" err="1" smtClean="0">
                <a:solidFill>
                  <a:srgbClr val="003366"/>
                </a:solidFill>
                <a:ea typeface="Apple LiGothic" pitchFamily="2" charset="-120"/>
                <a:cs typeface="Heiti TC Light"/>
              </a:rPr>
              <a:t>UnFranchise</a:t>
            </a:r>
            <a:r>
              <a:rPr lang="en-US" altLang="zh-TW" sz="800" b="1" dirty="0">
                <a:solidFill>
                  <a:srgbClr val="003366"/>
                </a:solidFill>
                <a:ea typeface="Apple LiGothic" pitchFamily="2" charset="-120"/>
                <a:cs typeface="Heiti TC Light"/>
              </a:rPr>
              <a:t> ™</a:t>
            </a:r>
            <a:r>
              <a:rPr lang="en-US" altLang="zh-TW" sz="800" b="1" dirty="0" smtClean="0">
                <a:solidFill>
                  <a:srgbClr val="003366"/>
                </a:solidFill>
                <a:ea typeface="Apple LiGothic" pitchFamily="2" charset="-120"/>
                <a:cs typeface="Heiti TC Light"/>
              </a:rPr>
              <a:t> </a:t>
            </a:r>
            <a:r>
              <a:rPr lang="en-US" altLang="zh-TW" sz="800" b="1" dirty="0">
                <a:solidFill>
                  <a:srgbClr val="003366"/>
                </a:solidFill>
                <a:ea typeface="Apple LiGothic" pitchFamily="2" charset="-120"/>
                <a:cs typeface="Heiti TC Light"/>
              </a:rPr>
              <a:t>Owner</a:t>
            </a:r>
            <a:r>
              <a:rPr lang="en-US" sz="800" b="1" dirty="0" smtClean="0">
                <a:solidFill>
                  <a:srgbClr val="003366"/>
                </a:solidFill>
                <a:ea typeface="Apple LiGothic" pitchFamily="2" charset="-120"/>
                <a:cs typeface="Heiti TC Light"/>
              </a:rPr>
              <a:t> </a:t>
            </a:r>
            <a:r>
              <a:rPr lang="en-US" sz="800" b="1" dirty="0">
                <a:solidFill>
                  <a:srgbClr val="003366"/>
                </a:solidFill>
                <a:ea typeface="Apple LiGothic" pitchFamily="2" charset="-120"/>
                <a:cs typeface="Heiti TC Light"/>
              </a:rPr>
              <a:t>will earn income in that amount. The success of any Market Hong Kong Independent </a:t>
            </a:r>
            <a:r>
              <a:rPr lang="en-US" altLang="zh-TW" sz="800" b="1" dirty="0" err="1" smtClean="0">
                <a:solidFill>
                  <a:srgbClr val="003366"/>
                </a:solidFill>
                <a:ea typeface="Apple LiGothic" pitchFamily="2" charset="-120"/>
                <a:cs typeface="Heiti TC Light"/>
              </a:rPr>
              <a:t>UnFranchise</a:t>
            </a:r>
            <a:r>
              <a:rPr lang="en-US" altLang="zh-TW" sz="800" b="1" dirty="0">
                <a:solidFill>
                  <a:srgbClr val="003366"/>
                </a:solidFill>
                <a:ea typeface="Apple LiGothic" pitchFamily="2" charset="-120"/>
                <a:cs typeface="Heiti TC Light"/>
              </a:rPr>
              <a:t> ™</a:t>
            </a:r>
            <a:r>
              <a:rPr lang="en-US" altLang="zh-TW" sz="800" b="1" dirty="0" smtClean="0">
                <a:solidFill>
                  <a:srgbClr val="003366"/>
                </a:solidFill>
                <a:ea typeface="Apple LiGothic" pitchFamily="2" charset="-120"/>
                <a:cs typeface="Heiti TC Light"/>
              </a:rPr>
              <a:t> </a:t>
            </a:r>
            <a:r>
              <a:rPr lang="en-US" altLang="zh-TW" sz="800" b="1" dirty="0">
                <a:solidFill>
                  <a:srgbClr val="003366"/>
                </a:solidFill>
                <a:ea typeface="Apple LiGothic" pitchFamily="2" charset="-120"/>
                <a:cs typeface="Heiti TC Light"/>
              </a:rPr>
              <a:t>Owner</a:t>
            </a:r>
            <a:r>
              <a:rPr lang="en-US" sz="800" b="1" dirty="0" smtClean="0">
                <a:solidFill>
                  <a:srgbClr val="003366"/>
                </a:solidFill>
                <a:ea typeface="Apple LiGothic" pitchFamily="2" charset="-120"/>
                <a:cs typeface="Heiti TC Light"/>
              </a:rPr>
              <a:t> </a:t>
            </a:r>
            <a:r>
              <a:rPr lang="en-US" sz="800" b="1" dirty="0">
                <a:solidFill>
                  <a:srgbClr val="003366"/>
                </a:solidFill>
                <a:ea typeface="Apple LiGothic" pitchFamily="2" charset="-120"/>
                <a:cs typeface="Heiti TC Light"/>
              </a:rPr>
              <a:t>will depend upon the amount of hard work, talent, and dedication which he or she devotes to building his or her Market Hong Kong Business.</a:t>
            </a:r>
            <a:endParaRPr lang="en-US" sz="800" dirty="0">
              <a:solidFill>
                <a:srgbClr val="003366"/>
              </a:solidFill>
              <a:ea typeface="Apple LiGothic" pitchFamily="2" charset="-120"/>
              <a:cs typeface="Heiti TC Light"/>
            </a:endParaRPr>
          </a:p>
        </p:txBody>
      </p:sp>
      <p:sp>
        <p:nvSpPr>
          <p:cNvPr id="8" name="Text Box 6"/>
          <p:cNvSpPr txBox="1">
            <a:spLocks noChangeArrowheads="1"/>
          </p:cNvSpPr>
          <p:nvPr/>
        </p:nvSpPr>
        <p:spPr bwMode="auto">
          <a:xfrm>
            <a:off x="3124200" y="1428750"/>
            <a:ext cx="6374719" cy="830997"/>
          </a:xfrm>
          <a:prstGeom prst="rect">
            <a:avLst/>
          </a:prstGeom>
          <a:noFill/>
          <a:ln w="9525">
            <a:noFill/>
            <a:miter lim="800000"/>
            <a:headEnd/>
            <a:tailEnd/>
          </a:ln>
          <a:effectLst/>
        </p:spPr>
        <p:txBody>
          <a:bodyPr wrap="square">
            <a:spAutoFit/>
          </a:bodyPr>
          <a:lstStyle/>
          <a:p>
            <a:pPr algn="ctr">
              <a:spcBef>
                <a:spcPct val="50000"/>
              </a:spcBef>
              <a:defRPr/>
            </a:pPr>
            <a:r>
              <a:rPr lang="en-US" sz="4800" b="1" dirty="0" smtClean="0">
                <a:solidFill>
                  <a:srgbClr val="33CCFF"/>
                </a:solidFill>
                <a:ea typeface="華康儷中黑" panose="020B0509000000000000" pitchFamily="49" charset="-120"/>
                <a:cs typeface="Heiti TC Light"/>
              </a:rPr>
              <a:t>Margaret Chan</a:t>
            </a:r>
            <a:endParaRPr lang="en-US" sz="4800" b="1" dirty="0">
              <a:solidFill>
                <a:srgbClr val="33CCFF"/>
              </a:solidFill>
              <a:ea typeface="華康儷中黑" panose="020B0509000000000000" pitchFamily="49" charset="-120"/>
              <a:cs typeface="Heiti TC Light"/>
            </a:endParaRPr>
          </a:p>
        </p:txBody>
      </p:sp>
      <p:sp>
        <p:nvSpPr>
          <p:cNvPr id="9" name="Rectangle 8"/>
          <p:cNvSpPr/>
          <p:nvPr/>
        </p:nvSpPr>
        <p:spPr>
          <a:xfrm>
            <a:off x="1456461" y="893117"/>
            <a:ext cx="5710922" cy="523220"/>
          </a:xfrm>
          <a:prstGeom prst="rect">
            <a:avLst/>
          </a:prstGeom>
        </p:spPr>
        <p:txBody>
          <a:bodyPr wrap="none">
            <a:spAutoFit/>
          </a:bodyPr>
          <a:lstStyle/>
          <a:p>
            <a:r>
              <a:rPr lang="en-US" sz="2800" dirty="0">
                <a:solidFill>
                  <a:srgbClr val="003366"/>
                </a:solidFill>
                <a:ea typeface="Apple LiGothic" pitchFamily="2" charset="-120"/>
              </a:rPr>
              <a:t>Daily Life with the </a:t>
            </a:r>
            <a:r>
              <a:rPr lang="en-US" sz="2800">
                <a:solidFill>
                  <a:srgbClr val="003366"/>
                </a:solidFill>
                <a:ea typeface="Apple LiGothic" pitchFamily="2" charset="-120"/>
              </a:rPr>
              <a:t>Shopping </a:t>
            </a:r>
            <a:r>
              <a:rPr lang="en-US" sz="2800" smtClean="0">
                <a:solidFill>
                  <a:srgbClr val="003366"/>
                </a:solidFill>
                <a:ea typeface="Apple LiGothic" pitchFamily="2" charset="-120"/>
              </a:rPr>
              <a:t>Annuity</a:t>
            </a:r>
            <a:r>
              <a:rPr lang="en-US" sz="2800" smtClean="0">
                <a:solidFill>
                  <a:srgbClr val="003366"/>
                </a:solidFill>
                <a:latin typeface="微軟正黑體"/>
                <a:ea typeface="微軟正黑體"/>
              </a:rPr>
              <a:t>™</a:t>
            </a:r>
            <a:endParaRPr lang="en-US" sz="2800" dirty="0">
              <a:solidFill>
                <a:srgbClr val="003366"/>
              </a:solidFill>
              <a:ea typeface="Apple LiGothic" pitchFamily="2" charset="-12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8468" t="18038" r="25438" b="44947"/>
          <a:stretch/>
        </p:blipFill>
        <p:spPr>
          <a:xfrm>
            <a:off x="990600" y="1428750"/>
            <a:ext cx="2369738" cy="2854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8568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066800" y="-19050"/>
            <a:ext cx="7272808" cy="861774"/>
          </a:xfrm>
          <a:prstGeom prst="rect">
            <a:avLst/>
          </a:prstGeom>
          <a:noFill/>
        </p:spPr>
        <p:txBody>
          <a:bodyPr wrap="square" rtlCol="0">
            <a:spAutoFit/>
          </a:bodyPr>
          <a:lstStyle/>
          <a:p>
            <a:pPr algn="ctr"/>
            <a:r>
              <a:rPr lang="zh-TW" altLang="en-US" sz="3000" dirty="0" smtClean="0">
                <a:solidFill>
                  <a:srgbClr val="003399"/>
                </a:solidFill>
                <a:ea typeface="Apple LiGothic" pitchFamily="2" charset="-120"/>
                <a:cs typeface="Arial Unicode MS" pitchFamily="34" charset="-120"/>
              </a:rPr>
              <a:t>事實上 </a:t>
            </a:r>
            <a:r>
              <a:rPr lang="en-US" altLang="zh-TW" sz="3000" dirty="0" smtClean="0">
                <a:solidFill>
                  <a:srgbClr val="003399"/>
                </a:solidFill>
                <a:ea typeface="Apple LiGothic" pitchFamily="2" charset="-120"/>
                <a:cs typeface="Arial Unicode MS" pitchFamily="34" charset="-120"/>
              </a:rPr>
              <a:t>(</a:t>
            </a:r>
            <a:r>
              <a:rPr lang="zh-TW" altLang="en-US" sz="3000" dirty="0" smtClean="0">
                <a:solidFill>
                  <a:srgbClr val="003399"/>
                </a:solidFill>
                <a:ea typeface="Apple LiGothic" pitchFamily="2" charset="-120"/>
                <a:cs typeface="Arial Unicode MS" pitchFamily="34" charset="-120"/>
              </a:rPr>
              <a:t>註定失敗的做法</a:t>
            </a:r>
            <a:r>
              <a:rPr lang="en-US" altLang="zh-TW" sz="3000" dirty="0" smtClean="0">
                <a:solidFill>
                  <a:srgbClr val="003399"/>
                </a:solidFill>
                <a:ea typeface="Apple LiGothic" pitchFamily="2" charset="-120"/>
                <a:cs typeface="Arial Unicode MS" pitchFamily="34" charset="-120"/>
              </a:rPr>
              <a:t>)</a:t>
            </a:r>
          </a:p>
          <a:p>
            <a:pPr algn="ctr"/>
            <a:r>
              <a:rPr lang="en-US" altLang="zh-TW" sz="2000" dirty="0" smtClean="0">
                <a:solidFill>
                  <a:srgbClr val="003399"/>
                </a:solidFill>
                <a:ea typeface="Apple LiGothic" pitchFamily="2" charset="-120"/>
                <a:cs typeface="Arial Unicode MS" pitchFamily="34" charset="-120"/>
              </a:rPr>
              <a:t>The Way </a:t>
            </a:r>
            <a:r>
              <a:rPr lang="en-US" altLang="zh-TW" sz="2000" dirty="0">
                <a:solidFill>
                  <a:srgbClr val="003399"/>
                </a:solidFill>
                <a:ea typeface="Apple LiGothic" pitchFamily="2" charset="-120"/>
                <a:cs typeface="Arial Unicode MS" pitchFamily="34" charset="-120"/>
              </a:rPr>
              <a:t>Doomed to </a:t>
            </a:r>
            <a:r>
              <a:rPr lang="en-US" altLang="zh-TW" sz="2000" dirty="0" smtClean="0">
                <a:solidFill>
                  <a:srgbClr val="003399"/>
                </a:solidFill>
                <a:ea typeface="Apple LiGothic" pitchFamily="2" charset="-120"/>
                <a:cs typeface="Arial Unicode MS" pitchFamily="34" charset="-120"/>
              </a:rPr>
              <a:t>Failure</a:t>
            </a:r>
          </a:p>
        </p:txBody>
      </p:sp>
      <p:sp>
        <p:nvSpPr>
          <p:cNvPr id="11" name="文字方塊 10"/>
          <p:cNvSpPr txBox="1"/>
          <p:nvPr/>
        </p:nvSpPr>
        <p:spPr>
          <a:xfrm>
            <a:off x="187746" y="1075421"/>
            <a:ext cx="1869654"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不做購物年金</a:t>
            </a:r>
            <a:endParaRPr lang="en-US" altLang="zh-TW" sz="20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Without Building Shopping Annuity </a:t>
            </a:r>
            <a:endParaRPr lang="zh-TW" altLang="en-US" sz="1500" b="1" dirty="0">
              <a:solidFill>
                <a:schemeClr val="bg1"/>
              </a:solidFill>
              <a:ea typeface="Apple LiGothic" pitchFamily="2" charset="-120"/>
            </a:endParaRPr>
          </a:p>
        </p:txBody>
      </p:sp>
      <p:sp>
        <p:nvSpPr>
          <p:cNvPr id="16" name="文字方塊 15"/>
          <p:cNvSpPr txBox="1"/>
          <p:nvPr/>
        </p:nvSpPr>
        <p:spPr>
          <a:xfrm>
            <a:off x="2362199" y="852281"/>
            <a:ext cx="1256525" cy="1107996"/>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b="1" dirty="0" smtClean="0">
                <a:solidFill>
                  <a:schemeClr val="bg1"/>
                </a:solidFill>
                <a:ea typeface="Apple LiGothic" pitchFamily="2" charset="-120"/>
              </a:rPr>
              <a:t>無法經驗分享</a:t>
            </a:r>
            <a:r>
              <a:rPr lang="en-US" altLang="zh-TW" sz="1500" b="1" dirty="0" smtClean="0">
                <a:solidFill>
                  <a:schemeClr val="bg1"/>
                </a:solidFill>
                <a:ea typeface="Apple LiGothic" pitchFamily="2" charset="-120"/>
              </a:rPr>
              <a:t>Cannot Share Experience</a:t>
            </a:r>
            <a:endParaRPr lang="zh-TW" altLang="en-US" sz="1500" b="1" dirty="0">
              <a:solidFill>
                <a:schemeClr val="bg1"/>
              </a:solidFill>
              <a:ea typeface="Apple LiGothic" pitchFamily="2" charset="-120"/>
            </a:endParaRPr>
          </a:p>
        </p:txBody>
      </p:sp>
      <p:sp>
        <p:nvSpPr>
          <p:cNvPr id="17" name="文字方塊 16"/>
          <p:cNvSpPr txBox="1"/>
          <p:nvPr/>
        </p:nvSpPr>
        <p:spPr>
          <a:xfrm>
            <a:off x="4004733" y="1113892"/>
            <a:ext cx="1213237"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沒有顧客</a:t>
            </a:r>
            <a:r>
              <a:rPr lang="zh-TW" altLang="en-US" sz="1500" b="1" dirty="0" smtClean="0">
                <a:solidFill>
                  <a:schemeClr val="bg1"/>
                </a:solidFill>
                <a:ea typeface="Apple LiGothic" pitchFamily="2" charset="-120"/>
              </a:rPr>
              <a:t> </a:t>
            </a:r>
            <a:r>
              <a:rPr lang="en-US" altLang="zh-TW" sz="1500" b="1" dirty="0" smtClean="0">
                <a:solidFill>
                  <a:schemeClr val="bg1"/>
                </a:solidFill>
                <a:ea typeface="Apple LiGothic" pitchFamily="2" charset="-120"/>
              </a:rPr>
              <a:t>No Customer</a:t>
            </a:r>
            <a:endParaRPr lang="zh-TW" altLang="en-US" sz="1500" b="1" dirty="0">
              <a:solidFill>
                <a:schemeClr val="bg1"/>
              </a:solidFill>
              <a:ea typeface="Apple LiGothic" pitchFamily="2" charset="-120"/>
            </a:endParaRPr>
          </a:p>
        </p:txBody>
      </p:sp>
      <p:sp>
        <p:nvSpPr>
          <p:cNvPr id="18" name="文字方塊 17"/>
          <p:cNvSpPr txBox="1"/>
          <p:nvPr/>
        </p:nvSpPr>
        <p:spPr>
          <a:xfrm>
            <a:off x="5635284" y="1113892"/>
            <a:ext cx="1600200"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無法零售</a:t>
            </a:r>
            <a:r>
              <a:rPr lang="en-US" altLang="zh-TW" sz="1500" b="1" dirty="0" smtClean="0">
                <a:solidFill>
                  <a:schemeClr val="bg1"/>
                </a:solidFill>
                <a:ea typeface="Apple LiGothic" pitchFamily="2" charset="-120"/>
              </a:rPr>
              <a:t>Cannot Make Sales</a:t>
            </a:r>
            <a:endParaRPr lang="zh-TW" altLang="en-US" sz="1500" b="1" dirty="0">
              <a:solidFill>
                <a:schemeClr val="bg1"/>
              </a:solidFill>
              <a:ea typeface="Apple LiGothic" pitchFamily="2" charset="-120"/>
            </a:endParaRPr>
          </a:p>
        </p:txBody>
      </p:sp>
      <p:sp>
        <p:nvSpPr>
          <p:cNvPr id="19" name="文字方塊 18"/>
          <p:cNvSpPr txBox="1"/>
          <p:nvPr/>
        </p:nvSpPr>
        <p:spPr>
          <a:xfrm>
            <a:off x="7662216" y="1113892"/>
            <a:ext cx="1416625"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沒有名單 </a:t>
            </a:r>
            <a:endParaRPr lang="en-US" altLang="zh-TW" sz="20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No Preferred List</a:t>
            </a:r>
            <a:endParaRPr lang="zh-TW" altLang="en-US" sz="1500" b="1" dirty="0">
              <a:solidFill>
                <a:schemeClr val="bg1"/>
              </a:solidFill>
              <a:ea typeface="Apple LiGothic" pitchFamily="2" charset="-120"/>
            </a:endParaRPr>
          </a:p>
        </p:txBody>
      </p:sp>
      <p:cxnSp>
        <p:nvCxnSpPr>
          <p:cNvPr id="32" name="直線單箭頭接點 31"/>
          <p:cNvCxnSpPr>
            <a:stCxn id="11" idx="3"/>
            <a:endCxn id="16" idx="1"/>
          </p:cNvCxnSpPr>
          <p:nvPr/>
        </p:nvCxnSpPr>
        <p:spPr>
          <a:xfrm flipV="1">
            <a:off x="2057400" y="1406279"/>
            <a:ext cx="304799" cy="1000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6" idx="3"/>
            <a:endCxn id="17" idx="1"/>
          </p:cNvCxnSpPr>
          <p:nvPr/>
        </p:nvCxnSpPr>
        <p:spPr>
          <a:xfrm>
            <a:off x="3618724" y="1406279"/>
            <a:ext cx="386009" cy="1385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17" idx="3"/>
            <a:endCxn id="18" idx="1"/>
          </p:cNvCxnSpPr>
          <p:nvPr/>
        </p:nvCxnSpPr>
        <p:spPr>
          <a:xfrm>
            <a:off x="5217970" y="1544779"/>
            <a:ext cx="4173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18" idx="3"/>
            <a:endCxn id="19" idx="1"/>
          </p:cNvCxnSpPr>
          <p:nvPr/>
        </p:nvCxnSpPr>
        <p:spPr>
          <a:xfrm>
            <a:off x="7235484" y="1544779"/>
            <a:ext cx="42673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52399" y="3257531"/>
            <a:ext cx="1524001"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招募不順 </a:t>
            </a:r>
            <a:r>
              <a:rPr lang="en-US" altLang="zh-TW" sz="1500" b="1" dirty="0" smtClean="0">
                <a:solidFill>
                  <a:schemeClr val="bg1"/>
                </a:solidFill>
                <a:ea typeface="Apple LiGothic" pitchFamily="2" charset="-120"/>
              </a:rPr>
              <a:t>Difficulty with Recruiting</a:t>
            </a:r>
            <a:endParaRPr lang="zh-TW" altLang="en-US" sz="1500" b="1" dirty="0">
              <a:solidFill>
                <a:schemeClr val="bg1"/>
              </a:solidFill>
              <a:ea typeface="Apple LiGothic" pitchFamily="2" charset="-120"/>
            </a:endParaRPr>
          </a:p>
        </p:txBody>
      </p:sp>
      <p:cxnSp>
        <p:nvCxnSpPr>
          <p:cNvPr id="45" name="直線單箭頭接點 44"/>
          <p:cNvCxnSpPr/>
          <p:nvPr/>
        </p:nvCxnSpPr>
        <p:spPr>
          <a:xfrm flipH="1">
            <a:off x="1676400" y="1925161"/>
            <a:ext cx="6337270" cy="12953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4165601" y="3276806"/>
            <a:ext cx="1261026"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財務壓力</a:t>
            </a:r>
            <a:endParaRPr lang="en-US" altLang="zh-TW" sz="2000" b="1" dirty="0" smtClean="0">
              <a:solidFill>
                <a:schemeClr val="bg1"/>
              </a:solidFill>
              <a:ea typeface="Apple LiGothic" pitchFamily="2" charset="-120"/>
            </a:endParaRPr>
          </a:p>
          <a:p>
            <a:pPr algn="ctr"/>
            <a:r>
              <a:rPr lang="en-US" sz="1500" dirty="0" smtClean="0">
                <a:ea typeface="Apple LiGothic" pitchFamily="2" charset="-120"/>
              </a:rPr>
              <a:t>Financial </a:t>
            </a:r>
            <a:r>
              <a:rPr lang="en-US" sz="1500" dirty="0">
                <a:ea typeface="Apple LiGothic" pitchFamily="2" charset="-120"/>
              </a:rPr>
              <a:t>pressure</a:t>
            </a:r>
            <a:endParaRPr lang="zh-TW" altLang="en-US" sz="1500" b="1" dirty="0">
              <a:solidFill>
                <a:schemeClr val="bg1"/>
              </a:solidFill>
              <a:ea typeface="Apple LiGothic" pitchFamily="2" charset="-120"/>
            </a:endParaRPr>
          </a:p>
        </p:txBody>
      </p:sp>
      <p:sp>
        <p:nvSpPr>
          <p:cNvPr id="49" name="文字方塊 48"/>
          <p:cNvSpPr txBox="1"/>
          <p:nvPr/>
        </p:nvSpPr>
        <p:spPr>
          <a:xfrm>
            <a:off x="2166225" y="3285963"/>
            <a:ext cx="1452500"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沒有發展 </a:t>
            </a:r>
            <a:endParaRPr lang="en-US" altLang="zh-TW" sz="20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No Development</a:t>
            </a:r>
            <a:endParaRPr lang="zh-TW" altLang="en-US" sz="1500" b="1" dirty="0">
              <a:solidFill>
                <a:schemeClr val="bg1"/>
              </a:solidFill>
              <a:ea typeface="Apple LiGothic" pitchFamily="2" charset="-120"/>
            </a:endParaRPr>
          </a:p>
        </p:txBody>
      </p:sp>
      <p:cxnSp>
        <p:nvCxnSpPr>
          <p:cNvPr id="50" name="直線單箭頭接點 49"/>
          <p:cNvCxnSpPr/>
          <p:nvPr/>
        </p:nvCxnSpPr>
        <p:spPr>
          <a:xfrm>
            <a:off x="1676400" y="3688418"/>
            <a:ext cx="531359"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49" idx="3"/>
            <a:endCxn id="48" idx="1"/>
          </p:cNvCxnSpPr>
          <p:nvPr/>
        </p:nvCxnSpPr>
        <p:spPr>
          <a:xfrm flipV="1">
            <a:off x="3618725" y="3707693"/>
            <a:ext cx="546876" cy="915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5868836" y="3267649"/>
            <a:ext cx="1295399" cy="861774"/>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負面情緒</a:t>
            </a:r>
            <a:r>
              <a:rPr lang="en-US" altLang="zh-TW" sz="1500" b="1" dirty="0" smtClean="0">
                <a:solidFill>
                  <a:schemeClr val="bg1"/>
                </a:solidFill>
                <a:ea typeface="Apple LiGothic" pitchFamily="2" charset="-120"/>
              </a:rPr>
              <a:t>Negative Emotions</a:t>
            </a:r>
            <a:endParaRPr lang="zh-TW" altLang="en-US" sz="1500" b="1" dirty="0">
              <a:solidFill>
                <a:schemeClr val="bg1"/>
              </a:solidFill>
              <a:ea typeface="Apple LiGothic" pitchFamily="2" charset="-120"/>
            </a:endParaRPr>
          </a:p>
        </p:txBody>
      </p:sp>
      <p:cxnSp>
        <p:nvCxnSpPr>
          <p:cNvPr id="57" name="直線單箭頭接點 56"/>
          <p:cNvCxnSpPr>
            <a:stCxn id="48" idx="3"/>
            <a:endCxn id="56" idx="1"/>
          </p:cNvCxnSpPr>
          <p:nvPr/>
        </p:nvCxnSpPr>
        <p:spPr>
          <a:xfrm flipV="1">
            <a:off x="5426627" y="3698536"/>
            <a:ext cx="442209" cy="915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7691908" y="3372947"/>
            <a:ext cx="1076023" cy="630942"/>
          </a:xfrm>
          <a:prstGeom prst="rect">
            <a:avLst/>
          </a:prstGeom>
        </p:spPr>
        <p:style>
          <a:lnRef idx="0">
            <a:schemeClr val="dk1"/>
          </a:lnRef>
          <a:fillRef idx="3">
            <a:schemeClr val="dk1"/>
          </a:fillRef>
          <a:effectRef idx="3">
            <a:schemeClr val="dk1"/>
          </a:effectRef>
          <a:fontRef idx="minor">
            <a:schemeClr val="lt1"/>
          </a:fontRef>
        </p:style>
        <p:txBody>
          <a:bodyPr vert="horz" wrap="square" rtlCol="0">
            <a:spAutoFit/>
          </a:bodyPr>
          <a:lstStyle/>
          <a:p>
            <a:pPr algn="ctr"/>
            <a:r>
              <a:rPr lang="zh-TW" altLang="en-US" sz="2000" b="1" dirty="0" smtClean="0">
                <a:solidFill>
                  <a:srgbClr val="FF0000"/>
                </a:solidFill>
                <a:ea typeface="Apple LiGothic" pitchFamily="2" charset="-120"/>
              </a:rPr>
              <a:t>放  棄 </a:t>
            </a:r>
            <a:r>
              <a:rPr lang="en-US" altLang="zh-TW" sz="1500" b="1" dirty="0" smtClean="0">
                <a:solidFill>
                  <a:srgbClr val="FF0000"/>
                </a:solidFill>
                <a:ea typeface="Apple LiGothic" pitchFamily="2" charset="-120"/>
              </a:rPr>
              <a:t>Give Up</a:t>
            </a:r>
            <a:endParaRPr lang="zh-TW" altLang="en-US" sz="1500" b="1" dirty="0">
              <a:solidFill>
                <a:srgbClr val="FF0000"/>
              </a:solidFill>
              <a:ea typeface="Apple LiGothic" pitchFamily="2" charset="-120"/>
            </a:endParaRPr>
          </a:p>
        </p:txBody>
      </p:sp>
      <p:cxnSp>
        <p:nvCxnSpPr>
          <p:cNvPr id="60" name="直線單箭頭接點 59"/>
          <p:cNvCxnSpPr>
            <a:stCxn id="56" idx="3"/>
            <a:endCxn id="59" idx="1"/>
          </p:cNvCxnSpPr>
          <p:nvPr/>
        </p:nvCxnSpPr>
        <p:spPr>
          <a:xfrm flipV="1">
            <a:off x="7164235" y="3688418"/>
            <a:ext cx="527673" cy="101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0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9" grpId="0" animBg="1"/>
      <p:bldP spid="24" grpId="0" animBg="1"/>
      <p:bldP spid="48" grpId="0" animBg="1"/>
      <p:bldP spid="49" grpId="0" animBg="1"/>
      <p:bldP spid="56"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219200" y="109776"/>
            <a:ext cx="7018814" cy="861774"/>
          </a:xfrm>
          <a:prstGeom prst="rect">
            <a:avLst/>
          </a:prstGeom>
          <a:noFill/>
        </p:spPr>
        <p:txBody>
          <a:bodyPr wrap="square" rtlCol="0">
            <a:spAutoFit/>
          </a:bodyPr>
          <a:lstStyle/>
          <a:p>
            <a:pPr algn="ctr"/>
            <a:r>
              <a:rPr lang="zh-TW" altLang="en-US" sz="3000" b="1" dirty="0" smtClean="0">
                <a:solidFill>
                  <a:srgbClr val="FF0000"/>
                </a:solidFill>
                <a:ea typeface="Apple LiGothic" pitchFamily="2" charset="-120"/>
                <a:cs typeface="Arial Unicode MS" pitchFamily="34" charset="-120"/>
              </a:rPr>
              <a:t>註定成功的系統</a:t>
            </a:r>
            <a:endParaRPr lang="en-US" altLang="zh-TW" sz="3000" b="1" dirty="0" smtClean="0">
              <a:solidFill>
                <a:srgbClr val="FF0000"/>
              </a:solidFill>
              <a:ea typeface="Apple LiGothic" pitchFamily="2" charset="-120"/>
              <a:cs typeface="Arial Unicode MS" pitchFamily="34" charset="-120"/>
            </a:endParaRPr>
          </a:p>
          <a:p>
            <a:pPr algn="ctr"/>
            <a:r>
              <a:rPr lang="en-US" altLang="zh-TW" sz="2000" b="1" dirty="0">
                <a:solidFill>
                  <a:srgbClr val="FF0000"/>
                </a:solidFill>
                <a:ea typeface="Apple LiGothic" pitchFamily="2" charset="-120"/>
                <a:cs typeface="Arial Unicode MS" pitchFamily="34" charset="-120"/>
              </a:rPr>
              <a:t>Follow the System </a:t>
            </a:r>
            <a:r>
              <a:rPr lang="en-US" altLang="zh-TW" sz="2000" b="1" dirty="0" smtClean="0">
                <a:solidFill>
                  <a:srgbClr val="FF0000"/>
                </a:solidFill>
                <a:ea typeface="Apple LiGothic" pitchFamily="2" charset="-120"/>
                <a:cs typeface="Arial Unicode MS" pitchFamily="34" charset="-120"/>
              </a:rPr>
              <a:t>with </a:t>
            </a:r>
            <a:r>
              <a:rPr lang="en-US" altLang="zh-TW" sz="2000" b="1" dirty="0">
                <a:solidFill>
                  <a:srgbClr val="FF0000"/>
                </a:solidFill>
                <a:ea typeface="Apple LiGothic" pitchFamily="2" charset="-120"/>
                <a:cs typeface="Arial Unicode MS" pitchFamily="34" charset="-120"/>
              </a:rPr>
              <a:t>Proven Success</a:t>
            </a:r>
            <a:endParaRPr lang="en-US" altLang="zh-TW" sz="2000" b="1" dirty="0" smtClean="0">
              <a:solidFill>
                <a:srgbClr val="FF0000"/>
              </a:solidFill>
              <a:ea typeface="Apple LiGothic" pitchFamily="2" charset="-120"/>
              <a:cs typeface="Arial Unicode MS" pitchFamily="34" charset="-120"/>
            </a:endParaRPr>
          </a:p>
        </p:txBody>
      </p:sp>
      <p:sp>
        <p:nvSpPr>
          <p:cNvPr id="11" name="文字方塊 10"/>
          <p:cNvSpPr txBox="1"/>
          <p:nvPr/>
        </p:nvSpPr>
        <p:spPr>
          <a:xfrm>
            <a:off x="160638" y="1237133"/>
            <a:ext cx="1591962"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做購物年金</a:t>
            </a:r>
            <a:r>
              <a:rPr lang="zh-TW" altLang="en-US" sz="1500" b="1" dirty="0" smtClean="0">
                <a:solidFill>
                  <a:schemeClr val="bg1"/>
                </a:solidFill>
                <a:ea typeface="Apple LiGothic" pitchFamily="2" charset="-120"/>
              </a:rPr>
              <a:t> </a:t>
            </a:r>
            <a:endParaRPr lang="en-US" altLang="zh-TW" sz="15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Build Your Shopping Annuity</a:t>
            </a:r>
            <a:endParaRPr lang="zh-TW" altLang="en-US" sz="1500" b="1" dirty="0">
              <a:solidFill>
                <a:schemeClr val="bg1"/>
              </a:solidFill>
              <a:ea typeface="Apple LiGothic" pitchFamily="2" charset="-120"/>
            </a:endParaRPr>
          </a:p>
        </p:txBody>
      </p:sp>
      <p:sp>
        <p:nvSpPr>
          <p:cNvPr id="16" name="文字方塊 15"/>
          <p:cNvSpPr txBox="1"/>
          <p:nvPr/>
        </p:nvSpPr>
        <p:spPr>
          <a:xfrm>
            <a:off x="2256451" y="1352549"/>
            <a:ext cx="1273689"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經驗分享</a:t>
            </a:r>
            <a:r>
              <a:rPr lang="zh-TW" altLang="en-US" sz="1500" b="1" dirty="0" smtClean="0">
                <a:solidFill>
                  <a:schemeClr val="bg1"/>
                </a:solidFill>
                <a:ea typeface="Apple LiGothic" pitchFamily="2" charset="-120"/>
              </a:rPr>
              <a:t> </a:t>
            </a:r>
            <a:r>
              <a:rPr lang="en-US" altLang="zh-TW" sz="1500" b="1" dirty="0" smtClean="0">
                <a:solidFill>
                  <a:schemeClr val="bg1"/>
                </a:solidFill>
                <a:ea typeface="Apple LiGothic" pitchFamily="2" charset="-120"/>
              </a:rPr>
              <a:t>Share Experience</a:t>
            </a:r>
            <a:endParaRPr lang="zh-TW" altLang="en-US" sz="1500" b="1" dirty="0">
              <a:solidFill>
                <a:schemeClr val="bg1"/>
              </a:solidFill>
              <a:ea typeface="Apple LiGothic" pitchFamily="2" charset="-120"/>
            </a:endParaRPr>
          </a:p>
        </p:txBody>
      </p:sp>
      <p:sp>
        <p:nvSpPr>
          <p:cNvPr id="17" name="文字方塊 16"/>
          <p:cNvSpPr txBox="1"/>
          <p:nvPr/>
        </p:nvSpPr>
        <p:spPr>
          <a:xfrm>
            <a:off x="3946215" y="1352549"/>
            <a:ext cx="1217633"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服務顧客</a:t>
            </a:r>
            <a:endParaRPr lang="en-US" altLang="zh-TW" sz="20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Serve Your Customers</a:t>
            </a:r>
            <a:endParaRPr lang="zh-TW" altLang="en-US" sz="1500" b="1" dirty="0">
              <a:solidFill>
                <a:schemeClr val="bg1"/>
              </a:solidFill>
              <a:ea typeface="Apple LiGothic" pitchFamily="2" charset="-120"/>
            </a:endParaRPr>
          </a:p>
        </p:txBody>
      </p:sp>
      <p:sp>
        <p:nvSpPr>
          <p:cNvPr id="18" name="文字方塊 17"/>
          <p:cNvSpPr txBox="1"/>
          <p:nvPr/>
        </p:nvSpPr>
        <p:spPr>
          <a:xfrm>
            <a:off x="5638800" y="1357637"/>
            <a:ext cx="1248866"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成功零售 </a:t>
            </a:r>
            <a:r>
              <a:rPr lang="en-US" altLang="zh-TW" sz="1500" b="1" dirty="0" smtClean="0">
                <a:solidFill>
                  <a:schemeClr val="bg1"/>
                </a:solidFill>
                <a:ea typeface="Apple LiGothic" pitchFamily="2" charset="-120"/>
              </a:rPr>
              <a:t>Succeed in Retails</a:t>
            </a:r>
            <a:endParaRPr lang="zh-TW" altLang="en-US" sz="1500" b="1" dirty="0">
              <a:solidFill>
                <a:schemeClr val="bg1"/>
              </a:solidFill>
              <a:ea typeface="Apple LiGothic" pitchFamily="2" charset="-120"/>
            </a:endParaRPr>
          </a:p>
        </p:txBody>
      </p:sp>
      <p:sp>
        <p:nvSpPr>
          <p:cNvPr id="19" name="文字方塊 18"/>
          <p:cNvSpPr txBox="1"/>
          <p:nvPr/>
        </p:nvSpPr>
        <p:spPr>
          <a:xfrm>
            <a:off x="7376926" y="1352549"/>
            <a:ext cx="1236387"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建立形象 </a:t>
            </a:r>
            <a:r>
              <a:rPr lang="en-US" altLang="zh-TW" sz="1500" b="1" dirty="0" smtClean="0">
                <a:solidFill>
                  <a:schemeClr val="bg1"/>
                </a:solidFill>
                <a:ea typeface="Apple LiGothic" pitchFamily="2" charset="-120"/>
              </a:rPr>
              <a:t>Develop Your Image</a:t>
            </a:r>
            <a:endParaRPr lang="zh-TW" altLang="en-US" sz="1500" b="1" dirty="0">
              <a:solidFill>
                <a:schemeClr val="bg1"/>
              </a:solidFill>
              <a:ea typeface="Apple LiGothic" pitchFamily="2" charset="-120"/>
            </a:endParaRPr>
          </a:p>
        </p:txBody>
      </p:sp>
      <p:cxnSp>
        <p:nvCxnSpPr>
          <p:cNvPr id="32" name="直線單箭頭接點 31"/>
          <p:cNvCxnSpPr>
            <a:stCxn id="11" idx="3"/>
            <a:endCxn id="16" idx="1"/>
          </p:cNvCxnSpPr>
          <p:nvPr/>
        </p:nvCxnSpPr>
        <p:spPr>
          <a:xfrm>
            <a:off x="1752600" y="1668020"/>
            <a:ext cx="503851" cy="1154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6" idx="3"/>
            <a:endCxn id="17" idx="1"/>
          </p:cNvCxnSpPr>
          <p:nvPr/>
        </p:nvCxnSpPr>
        <p:spPr>
          <a:xfrm>
            <a:off x="3530140" y="1783436"/>
            <a:ext cx="4160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17" idx="3"/>
            <a:endCxn id="18" idx="1"/>
          </p:cNvCxnSpPr>
          <p:nvPr/>
        </p:nvCxnSpPr>
        <p:spPr>
          <a:xfrm>
            <a:off x="5163848" y="1783436"/>
            <a:ext cx="474952" cy="50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18" idx="3"/>
            <a:endCxn id="19" idx="1"/>
          </p:cNvCxnSpPr>
          <p:nvPr/>
        </p:nvCxnSpPr>
        <p:spPr>
          <a:xfrm flipV="1">
            <a:off x="6887666" y="1783436"/>
            <a:ext cx="489260" cy="50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11783" y="2892710"/>
            <a:ext cx="1284073" cy="1092607"/>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吸引人才 </a:t>
            </a:r>
            <a:r>
              <a:rPr lang="en-US" altLang="zh-TW" sz="1500" b="1" dirty="0" smtClean="0">
                <a:solidFill>
                  <a:schemeClr val="bg1"/>
                </a:solidFill>
                <a:ea typeface="Apple LiGothic" pitchFamily="2" charset="-120"/>
              </a:rPr>
              <a:t>Attract Potential Partners</a:t>
            </a:r>
            <a:endParaRPr lang="zh-TW" altLang="en-US" sz="1500" b="1" dirty="0">
              <a:solidFill>
                <a:schemeClr val="bg1"/>
              </a:solidFill>
              <a:ea typeface="Apple LiGothic" pitchFamily="2" charset="-120"/>
            </a:endParaRPr>
          </a:p>
        </p:txBody>
      </p:sp>
      <p:cxnSp>
        <p:nvCxnSpPr>
          <p:cNvPr id="45" name="直線單箭頭接點 44"/>
          <p:cNvCxnSpPr/>
          <p:nvPr/>
        </p:nvCxnSpPr>
        <p:spPr>
          <a:xfrm flipH="1">
            <a:off x="1567024" y="2268870"/>
            <a:ext cx="6134174" cy="6783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3811566" y="3162840"/>
            <a:ext cx="1217634" cy="630942"/>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團隊合作</a:t>
            </a:r>
            <a:r>
              <a:rPr lang="zh-TW" altLang="en-US" sz="1500" b="1" dirty="0" smtClean="0">
                <a:solidFill>
                  <a:schemeClr val="bg1"/>
                </a:solidFill>
                <a:ea typeface="Apple LiGothic" pitchFamily="2" charset="-120"/>
              </a:rPr>
              <a:t> </a:t>
            </a:r>
            <a:endParaRPr lang="en-US" altLang="zh-TW" sz="15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Team Work</a:t>
            </a:r>
            <a:endParaRPr lang="zh-TW" altLang="en-US" sz="1500" b="1" dirty="0">
              <a:solidFill>
                <a:schemeClr val="bg1"/>
              </a:solidFill>
              <a:ea typeface="Apple LiGothic" pitchFamily="2" charset="-120"/>
            </a:endParaRPr>
          </a:p>
        </p:txBody>
      </p:sp>
      <p:sp>
        <p:nvSpPr>
          <p:cNvPr id="49" name="文字方塊 48"/>
          <p:cNvSpPr txBox="1"/>
          <p:nvPr/>
        </p:nvSpPr>
        <p:spPr>
          <a:xfrm>
            <a:off x="2152135" y="3038905"/>
            <a:ext cx="1241854" cy="861774"/>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發展通路</a:t>
            </a:r>
            <a:r>
              <a:rPr lang="en-US" altLang="zh-TW" sz="1500" b="1" dirty="0" smtClean="0">
                <a:solidFill>
                  <a:schemeClr val="bg1"/>
                </a:solidFill>
                <a:ea typeface="Apple LiGothic" pitchFamily="2" charset="-120"/>
              </a:rPr>
              <a:t>Develop Channels</a:t>
            </a:r>
            <a:endParaRPr lang="zh-TW" altLang="en-US" sz="1500" b="1" dirty="0">
              <a:solidFill>
                <a:schemeClr val="bg1"/>
              </a:solidFill>
              <a:ea typeface="Apple LiGothic" pitchFamily="2" charset="-120"/>
            </a:endParaRPr>
          </a:p>
        </p:txBody>
      </p:sp>
      <p:cxnSp>
        <p:nvCxnSpPr>
          <p:cNvPr id="50" name="直線單箭頭接點 49"/>
          <p:cNvCxnSpPr/>
          <p:nvPr/>
        </p:nvCxnSpPr>
        <p:spPr>
          <a:xfrm>
            <a:off x="1595856" y="3478311"/>
            <a:ext cx="58511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49" idx="3"/>
            <a:endCxn id="48" idx="1"/>
          </p:cNvCxnSpPr>
          <p:nvPr/>
        </p:nvCxnSpPr>
        <p:spPr>
          <a:xfrm>
            <a:off x="3393989" y="3469792"/>
            <a:ext cx="417577" cy="85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5449329" y="3162840"/>
            <a:ext cx="1256271" cy="630942"/>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複製經驗</a:t>
            </a:r>
            <a:r>
              <a:rPr lang="zh-TW" altLang="en-US" sz="1500" b="1" dirty="0" smtClean="0">
                <a:solidFill>
                  <a:schemeClr val="bg1"/>
                </a:solidFill>
                <a:ea typeface="Apple LiGothic" pitchFamily="2" charset="-120"/>
              </a:rPr>
              <a:t> </a:t>
            </a:r>
            <a:r>
              <a:rPr lang="en-US" altLang="zh-TW" sz="1500" b="1" dirty="0" smtClean="0">
                <a:solidFill>
                  <a:schemeClr val="bg1"/>
                </a:solidFill>
                <a:ea typeface="Apple LiGothic" pitchFamily="2" charset="-120"/>
              </a:rPr>
              <a:t>Duplication</a:t>
            </a:r>
            <a:endParaRPr lang="zh-TW" altLang="en-US" sz="1500" b="1" dirty="0">
              <a:solidFill>
                <a:schemeClr val="bg1"/>
              </a:solidFill>
              <a:ea typeface="Apple LiGothic" pitchFamily="2" charset="-120"/>
            </a:endParaRPr>
          </a:p>
        </p:txBody>
      </p:sp>
      <p:cxnSp>
        <p:nvCxnSpPr>
          <p:cNvPr id="57" name="直線單箭頭接點 56"/>
          <p:cNvCxnSpPr>
            <a:stCxn id="48" idx="3"/>
            <a:endCxn id="56" idx="1"/>
          </p:cNvCxnSpPr>
          <p:nvPr/>
        </p:nvCxnSpPr>
        <p:spPr>
          <a:xfrm>
            <a:off x="5029200" y="3478311"/>
            <a:ext cx="420129"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7186258" y="2992738"/>
            <a:ext cx="1543582" cy="954107"/>
          </a:xfrm>
          <a:prstGeom prst="rect">
            <a:avLst/>
          </a:prstGeom>
          <a:solidFill>
            <a:srgbClr val="1416DE"/>
          </a:solidFill>
        </p:spPr>
        <p:style>
          <a:lnRef idx="0">
            <a:schemeClr val="accent1"/>
          </a:lnRef>
          <a:fillRef idx="3">
            <a:schemeClr val="accent1"/>
          </a:fillRef>
          <a:effectRef idx="3">
            <a:schemeClr val="accent1"/>
          </a:effectRef>
          <a:fontRef idx="minor">
            <a:schemeClr val="lt1"/>
          </a:fontRef>
        </p:style>
        <p:txBody>
          <a:bodyPr vert="horz" wrap="square" rtlCol="0">
            <a:spAutoFit/>
          </a:bodyPr>
          <a:lstStyle/>
          <a:p>
            <a:pPr algn="ctr"/>
            <a:r>
              <a:rPr lang="zh-TW" altLang="en-US" sz="2800" b="1" dirty="0" smtClean="0">
                <a:solidFill>
                  <a:srgbClr val="FF0000"/>
                </a:solidFill>
                <a:ea typeface="Apple LiGothic" pitchFamily="2" charset="-120"/>
              </a:rPr>
              <a:t>成  功</a:t>
            </a:r>
            <a:r>
              <a:rPr lang="en-US" altLang="zh-TW" sz="2800" b="1" dirty="0" smtClean="0">
                <a:solidFill>
                  <a:srgbClr val="FF0000"/>
                </a:solidFill>
                <a:ea typeface="Apple LiGothic" pitchFamily="2" charset="-120"/>
              </a:rPr>
              <a:t>Success</a:t>
            </a:r>
            <a:endParaRPr lang="zh-TW" altLang="en-US" sz="2800" b="1" dirty="0">
              <a:solidFill>
                <a:srgbClr val="FF0000"/>
              </a:solidFill>
              <a:ea typeface="Apple LiGothic" pitchFamily="2" charset="-120"/>
            </a:endParaRPr>
          </a:p>
        </p:txBody>
      </p:sp>
      <p:cxnSp>
        <p:nvCxnSpPr>
          <p:cNvPr id="60" name="直線單箭頭接點 59"/>
          <p:cNvCxnSpPr>
            <a:stCxn id="56" idx="3"/>
            <a:endCxn id="59" idx="1"/>
          </p:cNvCxnSpPr>
          <p:nvPr/>
        </p:nvCxnSpPr>
        <p:spPr>
          <a:xfrm flipV="1">
            <a:off x="6705600" y="3469792"/>
            <a:ext cx="480658" cy="85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4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9" grpId="0" animBg="1"/>
      <p:bldP spid="24" grpId="0" animBg="1"/>
      <p:bldP spid="48" grpId="0" animBg="1"/>
      <p:bldP spid="49" grpId="0" animBg="1"/>
      <p:bldP spid="56"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06"/>
          <p:cNvSpPr/>
          <p:nvPr/>
        </p:nvSpPr>
        <p:spPr>
          <a:xfrm>
            <a:off x="5029201" y="112806"/>
            <a:ext cx="3810000" cy="900244"/>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ctr" defTabSz="685783"/>
            <a:r>
              <a:rPr lang="zh-TW" altLang="en-US" sz="2000" i="1" dirty="0" smtClean="0">
                <a:solidFill>
                  <a:srgbClr val="0070C0"/>
                </a:solidFill>
                <a:ea typeface="Apple LiGothic" pitchFamily="2" charset="-120"/>
                <a:cs typeface="Heiti TC Light"/>
              </a:rPr>
              <a:t>在</a:t>
            </a:r>
            <a:r>
              <a:rPr lang="zh-TW" altLang="en-US" sz="2000" i="1" dirty="0">
                <a:solidFill>
                  <a:srgbClr val="0070C0"/>
                </a:solidFill>
                <a:ea typeface="Apple LiGothic" pitchFamily="2" charset="-120"/>
                <a:cs typeface="Heiti TC Light"/>
              </a:rPr>
              <a:t>今天</a:t>
            </a:r>
            <a:r>
              <a:rPr lang="zh-TW" altLang="en-US" sz="2000" i="1" dirty="0" smtClean="0">
                <a:solidFill>
                  <a:srgbClr val="0070C0"/>
                </a:solidFill>
                <a:ea typeface="Apple LiGothic" pitchFamily="2" charset="-120"/>
                <a:cs typeface="Heiti TC Light"/>
              </a:rPr>
              <a:t>的</a:t>
            </a:r>
            <a:r>
              <a:rPr lang="zh-TW" altLang="en-US" sz="2000" i="1" dirty="0">
                <a:solidFill>
                  <a:srgbClr val="0070C0"/>
                </a:solidFill>
                <a:ea typeface="Apple LiGothic" pitchFamily="2" charset="-120"/>
                <a:cs typeface="Heiti TC Light"/>
              </a:rPr>
              <a:t>銀行</a:t>
            </a:r>
            <a:r>
              <a:rPr lang="zh-TW" altLang="en-US" sz="2000" i="1" dirty="0" smtClean="0">
                <a:solidFill>
                  <a:srgbClr val="0070C0"/>
                </a:solidFill>
                <a:ea typeface="Apple LiGothic" pitchFamily="2" charset="-120"/>
                <a:cs typeface="Heiti TC Light"/>
              </a:rPr>
              <a:t>匯率下，你有這麼多現金作出投資嗎？</a:t>
            </a:r>
            <a:r>
              <a:rPr sz="1400" b="1" i="1" dirty="0" smtClean="0">
                <a:solidFill>
                  <a:srgbClr val="0070C0"/>
                </a:solidFill>
                <a:ea typeface="Apple LiGothic" pitchFamily="2" charset="-120"/>
                <a:cs typeface="Heiti TC Light"/>
              </a:rPr>
              <a:t>Will </a:t>
            </a:r>
            <a:r>
              <a:rPr sz="1400" b="1" i="1" dirty="0">
                <a:solidFill>
                  <a:srgbClr val="0070C0"/>
                </a:solidFill>
                <a:ea typeface="Apple LiGothic" pitchFamily="2" charset="-120"/>
                <a:cs typeface="Heiti TC Light"/>
              </a:rPr>
              <a:t>you have this </a:t>
            </a:r>
            <a:r>
              <a:rPr lang="en-US" sz="1400" b="1" i="1" dirty="0" smtClean="0">
                <a:solidFill>
                  <a:srgbClr val="0070C0"/>
                </a:solidFill>
                <a:ea typeface="Apple LiGothic" pitchFamily="2" charset="-120"/>
                <a:cs typeface="Heiti TC Light"/>
              </a:rPr>
              <a:t>c</a:t>
            </a:r>
            <a:r>
              <a:rPr sz="1400" b="1" i="1" dirty="0" smtClean="0">
                <a:solidFill>
                  <a:srgbClr val="0070C0"/>
                </a:solidFill>
                <a:ea typeface="Apple LiGothic" pitchFamily="2" charset="-120"/>
                <a:cs typeface="Heiti TC Light"/>
              </a:rPr>
              <a:t>ash </a:t>
            </a:r>
            <a:r>
              <a:rPr sz="1400" b="1" i="1" dirty="0">
                <a:solidFill>
                  <a:srgbClr val="0070C0"/>
                </a:solidFill>
                <a:ea typeface="Apple LiGothic" pitchFamily="2" charset="-120"/>
                <a:cs typeface="Heiti TC Light"/>
              </a:rPr>
              <a:t>invested</a:t>
            </a:r>
            <a:r>
              <a:rPr lang="en-US" sz="1400" b="1" i="1" dirty="0">
                <a:solidFill>
                  <a:srgbClr val="0070C0"/>
                </a:solidFill>
                <a:ea typeface="Apple LiGothic" pitchFamily="2" charset="-120"/>
                <a:cs typeface="Heiti TC Light"/>
              </a:rPr>
              <a:t> in the </a:t>
            </a:r>
            <a:r>
              <a:rPr lang="en-US" sz="1400" b="1" i="1" dirty="0" smtClean="0">
                <a:solidFill>
                  <a:srgbClr val="0070C0"/>
                </a:solidFill>
                <a:ea typeface="Apple LiGothic" pitchFamily="2" charset="-120"/>
                <a:cs typeface="Heiti TC Light"/>
              </a:rPr>
              <a:t>b</a:t>
            </a:r>
            <a:r>
              <a:rPr sz="1400" b="1" i="1" dirty="0" smtClean="0">
                <a:solidFill>
                  <a:srgbClr val="0070C0"/>
                </a:solidFill>
                <a:ea typeface="Apple LiGothic" pitchFamily="2" charset="-120"/>
                <a:cs typeface="Heiti TC Light"/>
              </a:rPr>
              <a:t>ank </a:t>
            </a:r>
            <a:r>
              <a:rPr sz="1400" b="1" i="1" dirty="0">
                <a:solidFill>
                  <a:srgbClr val="0070C0"/>
                </a:solidFill>
                <a:ea typeface="Apple LiGothic" pitchFamily="2" charset="-120"/>
                <a:cs typeface="Heiti TC Light"/>
              </a:rPr>
              <a:t>at today’s rates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554941" cy="5143500"/>
          </a:xfrm>
          <a:prstGeom prst="rect">
            <a:avLst/>
          </a:prstGeom>
        </p:spPr>
      </p:pic>
      <p:sp>
        <p:nvSpPr>
          <p:cNvPr id="7" name="Isosceles Triangle 6"/>
          <p:cNvSpPr/>
          <p:nvPr/>
        </p:nvSpPr>
        <p:spPr>
          <a:xfrm rot="16200000">
            <a:off x="4314400" y="285997"/>
            <a:ext cx="255896" cy="22518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a typeface="Apple LiGothic" pitchFamily="2" charset="-120"/>
              <a:cs typeface="Heiti TC Light"/>
            </a:endParaRPr>
          </a:p>
        </p:txBody>
      </p:sp>
      <p:sp>
        <p:nvSpPr>
          <p:cNvPr id="8" name="Rectangle 7"/>
          <p:cNvSpPr/>
          <p:nvPr/>
        </p:nvSpPr>
        <p:spPr>
          <a:xfrm>
            <a:off x="1" y="2977116"/>
            <a:ext cx="4554941" cy="1977656"/>
          </a:xfrm>
          <a:prstGeom prst="rect">
            <a:avLst/>
          </a:prstGeom>
          <a:solidFill>
            <a:srgbClr val="0070C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zh-TW" altLang="en-US" sz="3000" dirty="0" smtClean="0">
                <a:solidFill>
                  <a:prstClr val="white"/>
                </a:solidFill>
                <a:ea typeface="Apple LiGothic" pitchFamily="2" charset="-120"/>
                <a:cs typeface="Heiti TC Light"/>
              </a:rPr>
              <a:t>超連鎖™收入</a:t>
            </a:r>
            <a:endParaRPr lang="en-US" altLang="zh-TW" sz="3000" dirty="0" smtClean="0">
              <a:solidFill>
                <a:prstClr val="white"/>
              </a:solidFill>
              <a:ea typeface="Apple LiGothic" pitchFamily="2" charset="-120"/>
              <a:cs typeface="Heiti TC Light"/>
            </a:endParaRPr>
          </a:p>
          <a:p>
            <a:pPr algn="ctr" defTabSz="685783"/>
            <a:r>
              <a:rPr lang="en-US" sz="2000" dirty="0" err="1" smtClean="0">
                <a:solidFill>
                  <a:prstClr val="white"/>
                </a:solidFill>
                <a:ea typeface="Apple LiGothic" pitchFamily="2" charset="-120"/>
                <a:cs typeface="Heiti TC Light"/>
              </a:rPr>
              <a:t>UnFranchise</a:t>
            </a:r>
            <a:r>
              <a:rPr lang="en-US" sz="2000" baseline="30000" dirty="0">
                <a:solidFill>
                  <a:prstClr val="white"/>
                </a:solidFill>
                <a:ea typeface="Apple LiGothic" pitchFamily="2" charset="-120"/>
                <a:cs typeface="Heiti TC Light"/>
              </a:rPr>
              <a:t>™</a:t>
            </a:r>
            <a:r>
              <a:rPr lang="en-US" sz="2000" dirty="0" smtClean="0">
                <a:solidFill>
                  <a:prstClr val="white"/>
                </a:solidFill>
                <a:ea typeface="Apple LiGothic" pitchFamily="2" charset="-120"/>
                <a:cs typeface="Heiti TC Light"/>
              </a:rPr>
              <a:t> </a:t>
            </a:r>
            <a:r>
              <a:rPr lang="en-US" sz="2000" dirty="0">
                <a:solidFill>
                  <a:prstClr val="white"/>
                </a:solidFill>
                <a:ea typeface="Apple LiGothic" pitchFamily="2" charset="-120"/>
                <a:cs typeface="Heiti TC Light"/>
              </a:rPr>
              <a:t>Income </a:t>
            </a:r>
            <a:endParaRPr lang="en-US" sz="2000" dirty="0" smtClean="0">
              <a:solidFill>
                <a:prstClr val="white"/>
              </a:solidFill>
              <a:ea typeface="Apple LiGothic" pitchFamily="2" charset="-120"/>
              <a:cs typeface="Heiti TC Light"/>
            </a:endParaRPr>
          </a:p>
          <a:p>
            <a:pPr algn="ctr" defTabSz="685783"/>
            <a:r>
              <a:rPr lang="en-US" sz="3000" dirty="0" smtClean="0">
                <a:solidFill>
                  <a:prstClr val="white"/>
                </a:solidFill>
                <a:ea typeface="Apple LiGothic" pitchFamily="2" charset="-120"/>
                <a:cs typeface="Heiti TC Light"/>
              </a:rPr>
              <a:t>vs</a:t>
            </a:r>
            <a:r>
              <a:rPr lang="en-US" sz="3000" dirty="0">
                <a:solidFill>
                  <a:prstClr val="white"/>
                </a:solidFill>
                <a:ea typeface="Apple LiGothic" pitchFamily="2" charset="-120"/>
                <a:cs typeface="Heiti TC Light"/>
              </a:rPr>
              <a:t>. </a:t>
            </a:r>
            <a:br>
              <a:rPr lang="en-US" sz="3000" dirty="0">
                <a:solidFill>
                  <a:prstClr val="white"/>
                </a:solidFill>
                <a:ea typeface="Apple LiGothic" pitchFamily="2" charset="-120"/>
                <a:cs typeface="Heiti TC Light"/>
              </a:rPr>
            </a:br>
            <a:r>
              <a:rPr lang="en-US" altLang="zh-TW" sz="3000" dirty="0" smtClean="0">
                <a:solidFill>
                  <a:prstClr val="white"/>
                </a:solidFill>
                <a:ea typeface="Apple LiGothic" pitchFamily="2" charset="-120"/>
                <a:cs typeface="Heiti TC Light"/>
              </a:rPr>
              <a:t>4%</a:t>
            </a:r>
            <a:r>
              <a:rPr lang="zh-TW" altLang="en-US" sz="3000" dirty="0" smtClean="0">
                <a:solidFill>
                  <a:prstClr val="white"/>
                </a:solidFill>
                <a:ea typeface="Apple LiGothic" pitchFamily="2" charset="-120"/>
                <a:cs typeface="Heiti TC Light"/>
              </a:rPr>
              <a:t>的投資法則</a:t>
            </a:r>
            <a:endParaRPr lang="en-US" altLang="zh-TW" sz="3000" dirty="0" smtClean="0">
              <a:solidFill>
                <a:prstClr val="white"/>
              </a:solidFill>
              <a:ea typeface="Apple LiGothic" pitchFamily="2" charset="-120"/>
              <a:cs typeface="Heiti TC Light"/>
            </a:endParaRPr>
          </a:p>
          <a:p>
            <a:pPr algn="ctr" defTabSz="685783"/>
            <a:r>
              <a:rPr lang="en-US" sz="2000" dirty="0" smtClean="0">
                <a:solidFill>
                  <a:prstClr val="white"/>
                </a:solidFill>
                <a:ea typeface="Apple LiGothic" pitchFamily="2" charset="-120"/>
                <a:cs typeface="Heiti TC Light"/>
              </a:rPr>
              <a:t>The </a:t>
            </a:r>
            <a:r>
              <a:rPr lang="en-US" sz="2000" dirty="0">
                <a:solidFill>
                  <a:prstClr val="white"/>
                </a:solidFill>
                <a:ea typeface="Apple LiGothic" pitchFamily="2" charset="-120"/>
                <a:cs typeface="Heiti TC Light"/>
              </a:rPr>
              <a:t>4% Rule Investment</a:t>
            </a:r>
          </a:p>
        </p:txBody>
      </p:sp>
      <p:graphicFrame>
        <p:nvGraphicFramePr>
          <p:cNvPr id="9" name="Table 8"/>
          <p:cNvGraphicFramePr>
            <a:graphicFrameLocks noGrp="1"/>
          </p:cNvGraphicFramePr>
          <p:nvPr>
            <p:extLst>
              <p:ext uri="{D42A27DB-BD31-4B8C-83A1-F6EECF244321}">
                <p14:modId xmlns:p14="http://schemas.microsoft.com/office/powerpoint/2010/main" val="2696674169"/>
              </p:ext>
            </p:extLst>
          </p:nvPr>
        </p:nvGraphicFramePr>
        <p:xfrm>
          <a:off x="4905106" y="1069923"/>
          <a:ext cx="3951028" cy="3814386"/>
        </p:xfrm>
        <a:graphic>
          <a:graphicData uri="http://schemas.openxmlformats.org/drawingml/2006/table">
            <a:tbl>
              <a:tblPr firstRow="1" bandRow="1">
                <a:tableStyleId>{BC89EF96-8CEA-46FF-86C4-4CE0E7609802}</a:tableStyleId>
              </a:tblPr>
              <a:tblGrid>
                <a:gridCol w="1975514"/>
                <a:gridCol w="1975514"/>
              </a:tblGrid>
              <a:tr h="880611">
                <a:tc>
                  <a:txBody>
                    <a:bodyPr/>
                    <a:lstStyle/>
                    <a:p>
                      <a:pPr algn="ctr"/>
                      <a:endParaRPr lang="en-US" sz="1200" b="0" dirty="0" smtClean="0">
                        <a:solidFill>
                          <a:schemeClr val="bg1"/>
                        </a:solidFill>
                        <a:latin typeface="+mn-lt"/>
                        <a:ea typeface="Apple LiGothic" pitchFamily="2" charset="-120"/>
                        <a:cs typeface="儷黑 Pro"/>
                      </a:endParaRPr>
                    </a:p>
                    <a:p>
                      <a:pPr algn="ctr"/>
                      <a:r>
                        <a:rPr lang="zh-TW" altLang="en-US" sz="1500" b="0" dirty="0" smtClean="0">
                          <a:solidFill>
                            <a:schemeClr val="bg1"/>
                          </a:solidFill>
                          <a:latin typeface="+mn-lt"/>
                          <a:ea typeface="Apple LiGothic" pitchFamily="2" charset="-120"/>
                          <a:cs typeface="儷黑 Pro"/>
                        </a:rPr>
                        <a:t>超連鎖™永續收入</a:t>
                      </a:r>
                    </a:p>
                    <a:p>
                      <a:pPr algn="ctr"/>
                      <a:r>
                        <a:rPr lang="en-US" sz="1500" b="0" dirty="0" err="1" smtClean="0">
                          <a:solidFill>
                            <a:schemeClr val="bg1"/>
                          </a:solidFill>
                          <a:latin typeface="+mn-lt"/>
                          <a:ea typeface="Apple LiGothic" pitchFamily="2" charset="-120"/>
                          <a:cs typeface="儷黑 Pro"/>
                        </a:rPr>
                        <a:t>UnFranchise</a:t>
                      </a:r>
                      <a:r>
                        <a:rPr lang="en-US" sz="1600" b="1" baseline="30000" dirty="0" smtClean="0">
                          <a:solidFill>
                            <a:prstClr val="white"/>
                          </a:solidFill>
                          <a:latin typeface="+mn-lt"/>
                          <a:ea typeface="Apple LiGothic" pitchFamily="2" charset="-120"/>
                          <a:cs typeface="儷黑 Pro"/>
                        </a:rPr>
                        <a:t>™</a:t>
                      </a:r>
                      <a:r>
                        <a:rPr lang="en-US" sz="1500" b="0" baseline="0" dirty="0" smtClean="0">
                          <a:solidFill>
                            <a:schemeClr val="bg1"/>
                          </a:solidFill>
                          <a:latin typeface="+mn-lt"/>
                          <a:ea typeface="Apple LiGothic" pitchFamily="2" charset="-120"/>
                          <a:cs typeface="儷黑 Pro"/>
                        </a:rPr>
                        <a:t> Ongoing Income </a:t>
                      </a:r>
                      <a:endParaRPr lang="en-US" sz="1500" b="0" dirty="0">
                        <a:solidFill>
                          <a:schemeClr val="bg1"/>
                        </a:solidFill>
                        <a:latin typeface="+mn-lt"/>
                        <a:ea typeface="Apple LiGothic" pitchFamily="2" charset="-120"/>
                        <a:cs typeface="儷黑 Pro"/>
                      </a:endParaRPr>
                    </a:p>
                  </a:txBody>
                  <a:tcPr marL="68580" marR="68580" marT="34290" marB="34290">
                    <a:solidFill>
                      <a:schemeClr val="tx2"/>
                    </a:solidFill>
                  </a:tcPr>
                </a:tc>
                <a:tc>
                  <a:txBody>
                    <a:bodyPr/>
                    <a:lstStyle/>
                    <a:p>
                      <a:pPr algn="ctr"/>
                      <a:r>
                        <a:rPr lang="en-US" altLang="zh-TW" sz="1500" b="0" dirty="0" smtClean="0">
                          <a:solidFill>
                            <a:schemeClr val="bg1"/>
                          </a:solidFill>
                          <a:latin typeface="+mn-lt"/>
                          <a:ea typeface="Apple LiGothic" pitchFamily="2" charset="-120"/>
                          <a:cs typeface="儷黑 Pro"/>
                        </a:rPr>
                        <a:t>4%</a:t>
                      </a:r>
                      <a:r>
                        <a:rPr lang="zh-TW" altLang="en-US" sz="1500" b="0" dirty="0" smtClean="0">
                          <a:solidFill>
                            <a:schemeClr val="bg1"/>
                          </a:solidFill>
                          <a:latin typeface="+mn-lt"/>
                          <a:ea typeface="Apple LiGothic" pitchFamily="2" charset="-120"/>
                          <a:cs typeface="儷黑 Pro"/>
                        </a:rPr>
                        <a:t>的投資法則</a:t>
                      </a:r>
                      <a:r>
                        <a:rPr lang="en-US" sz="1500" b="0" dirty="0" smtClean="0">
                          <a:solidFill>
                            <a:schemeClr val="bg1"/>
                          </a:solidFill>
                          <a:latin typeface="+mn-lt"/>
                          <a:ea typeface="Apple LiGothic" pitchFamily="2" charset="-120"/>
                          <a:cs typeface="儷黑 Pro"/>
                        </a:rPr>
                        <a:t>Equivalent Investment earning</a:t>
                      </a:r>
                      <a:r>
                        <a:rPr lang="en-US" sz="1500" b="0" baseline="0" dirty="0" smtClean="0">
                          <a:solidFill>
                            <a:schemeClr val="bg1"/>
                          </a:solidFill>
                          <a:latin typeface="+mn-lt"/>
                          <a:ea typeface="Apple LiGothic" pitchFamily="2" charset="-120"/>
                          <a:cs typeface="儷黑 Pro"/>
                        </a:rPr>
                        <a:t> at 4%</a:t>
                      </a:r>
                      <a:r>
                        <a:rPr lang="en-US" sz="1500" b="0" dirty="0" smtClean="0">
                          <a:solidFill>
                            <a:schemeClr val="bg1"/>
                          </a:solidFill>
                          <a:latin typeface="+mn-lt"/>
                          <a:ea typeface="Apple LiGothic" pitchFamily="2" charset="-120"/>
                          <a:cs typeface="儷黑 Pro"/>
                        </a:rPr>
                        <a:t> </a:t>
                      </a:r>
                      <a:endParaRPr lang="en-US" sz="1500" b="0" dirty="0">
                        <a:solidFill>
                          <a:schemeClr val="bg1"/>
                        </a:solidFill>
                        <a:latin typeface="+mn-lt"/>
                        <a:ea typeface="Apple LiGothic" pitchFamily="2" charset="-120"/>
                        <a:cs typeface="儷黑 Pro"/>
                      </a:endParaRPr>
                    </a:p>
                  </a:txBody>
                  <a:tcPr marL="68580" marR="68580" marT="34290" marB="34290">
                    <a:solidFill>
                      <a:schemeClr val="tx2"/>
                    </a:solidFill>
                  </a:tcPr>
                </a:tc>
              </a:tr>
              <a:tr h="628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$4,600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經理級</a:t>
                      </a:r>
                      <a:r>
                        <a:rPr lang="en-US" sz="1100" b="0" dirty="0" smtClean="0">
                          <a:solidFill>
                            <a:schemeClr val="tx1">
                              <a:lumMod val="75000"/>
                            </a:schemeClr>
                          </a:solidFill>
                          <a:latin typeface="+mn-lt"/>
                          <a:ea typeface="Apple LiGothic" pitchFamily="2" charset="-120"/>
                          <a:cs typeface="儷黑 Pro"/>
                        </a:rPr>
                        <a:t>Executive coordinator/ </a:t>
                      </a:r>
                      <a:r>
                        <a:rPr lang="zh-TW" altLang="en-US" sz="1100" b="0" dirty="0" smtClean="0">
                          <a:solidFill>
                            <a:schemeClr val="tx1">
                              <a:lumMod val="75000"/>
                            </a:schemeClr>
                          </a:solidFill>
                          <a:latin typeface="+mn-lt"/>
                          <a:ea typeface="Apple LiGothic" pitchFamily="2" charset="-120"/>
                          <a:cs typeface="儷黑 Pro"/>
                        </a:rPr>
                        <a:t>主管經理級</a:t>
                      </a:r>
                      <a:r>
                        <a:rPr lang="en-US" sz="1100" b="0" dirty="0" smtClean="0">
                          <a:solidFill>
                            <a:schemeClr val="tx1">
                              <a:lumMod val="75000"/>
                            </a:schemeClr>
                          </a:solidFill>
                          <a:latin typeface="+mn-lt"/>
                          <a:ea typeface="Apple LiGothic" pitchFamily="2" charset="-120"/>
                          <a:cs typeface="儷黑 Pro"/>
                        </a:rPr>
                        <a:t>Master)</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$1,380,000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r h="507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$34,500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專業經理級</a:t>
                      </a:r>
                      <a:r>
                        <a:rPr lang="en-US" sz="1100" b="0" dirty="0" smtClean="0">
                          <a:solidFill>
                            <a:schemeClr val="tx1">
                              <a:lumMod val="75000"/>
                            </a:schemeClr>
                          </a:solidFill>
                          <a:latin typeface="+mn-lt"/>
                          <a:ea typeface="Apple LiGothic" pitchFamily="2" charset="-120"/>
                          <a:cs typeface="儷黑 Pro"/>
                        </a:rPr>
                        <a:t>Professional coordinator)</a:t>
                      </a:r>
                      <a:endParaRPr lang="en-US" sz="1400" b="0" dirty="0" smtClean="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c>
                  <a:txBody>
                    <a:bodyPr/>
                    <a:lstStyle/>
                    <a:p>
                      <a:pPr algn="ctr"/>
                      <a:r>
                        <a:rPr lang="en-US" sz="1400" b="0" dirty="0" smtClean="0">
                          <a:solidFill>
                            <a:schemeClr val="tx1">
                              <a:lumMod val="75000"/>
                            </a:schemeClr>
                          </a:solidFill>
                          <a:latin typeface="+mn-lt"/>
                          <a:ea typeface="Apple LiGothic" pitchFamily="2" charset="-120"/>
                          <a:cs typeface="儷黑 Pro"/>
                        </a:rPr>
                        <a:t>$11,040,000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r>
              <a:tr h="507018">
                <a:tc>
                  <a:txBody>
                    <a:bodyPr/>
                    <a:lstStyle/>
                    <a:p>
                      <a:pPr lvl="0" algn="ctr" defTabSz="914400"/>
                      <a:r>
                        <a:rPr lang="en-US" sz="1400" b="0" dirty="0" smtClean="0">
                          <a:solidFill>
                            <a:schemeClr val="tx1">
                              <a:lumMod val="75000"/>
                            </a:schemeClr>
                          </a:solidFill>
                          <a:latin typeface="+mn-lt"/>
                          <a:ea typeface="Apple LiGothic" pitchFamily="2" charset="-120"/>
                          <a:cs typeface="儷黑 Pro"/>
                        </a:rPr>
                        <a:t>$76,600 / Month</a:t>
                      </a:r>
                    </a:p>
                    <a:p>
                      <a:pPr lvl="0" algn="ctr" defTabSz="914400"/>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總顧問經理級</a:t>
                      </a:r>
                      <a:r>
                        <a:rPr lang="en-US" sz="1100" b="0" dirty="0" smtClean="0">
                          <a:solidFill>
                            <a:schemeClr val="tx1">
                              <a:lumMod val="75000"/>
                            </a:schemeClr>
                          </a:solidFill>
                          <a:latin typeface="+mn-lt"/>
                          <a:ea typeface="Apple LiGothic" pitchFamily="2" charset="-120"/>
                          <a:cs typeface="儷黑 Pro"/>
                        </a:rPr>
                        <a:t>National supervising)</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$24,512,000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r h="507018">
                <a:tc>
                  <a:txBody>
                    <a:bodyPr/>
                    <a:lstStyle/>
                    <a:p>
                      <a:pPr lvl="0" algn="ctr" defTabSz="914400"/>
                      <a:r>
                        <a:rPr lang="en-US" sz="1400" b="0" dirty="0" smtClean="0">
                          <a:solidFill>
                            <a:schemeClr val="tx1">
                              <a:lumMod val="75000"/>
                            </a:schemeClr>
                          </a:solidFill>
                          <a:latin typeface="+mn-lt"/>
                          <a:ea typeface="Apple LiGothic" pitchFamily="2" charset="-120"/>
                          <a:cs typeface="儷黑 Pro"/>
                        </a:rPr>
                        <a:t>$138,000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高級顧問經理級</a:t>
                      </a:r>
                      <a:r>
                        <a:rPr lang="en-US" sz="1100" b="0" dirty="0" smtClean="0">
                          <a:solidFill>
                            <a:schemeClr val="tx1">
                              <a:lumMod val="75000"/>
                            </a:schemeClr>
                          </a:solidFill>
                          <a:latin typeface="+mn-lt"/>
                          <a:ea typeface="Apple LiGothic" pitchFamily="2" charset="-120"/>
                          <a:cs typeface="儷黑 Pro"/>
                        </a:rPr>
                        <a:t>Director)</a:t>
                      </a:r>
                    </a:p>
                  </a:txBody>
                  <a:tcPr marL="68580" marR="68580" marT="34290" marB="34290">
                    <a:solidFill>
                      <a:schemeClr val="accent1">
                        <a:lumMod val="20000"/>
                        <a:lumOff val="80000"/>
                      </a:schemeClr>
                    </a:solidFill>
                  </a:tcPr>
                </a:tc>
                <a:tc>
                  <a:txBody>
                    <a:bodyPr/>
                    <a:lstStyle/>
                    <a:p>
                      <a:pPr algn="ctr"/>
                      <a:r>
                        <a:rPr lang="en-US" sz="1400" b="0" dirty="0" smtClean="0">
                          <a:solidFill>
                            <a:schemeClr val="tx1">
                              <a:lumMod val="75000"/>
                            </a:schemeClr>
                          </a:solidFill>
                          <a:latin typeface="+mn-lt"/>
                          <a:ea typeface="Apple LiGothic" pitchFamily="2" charset="-120"/>
                          <a:cs typeface="儷黑 Pro"/>
                        </a:rPr>
                        <a:t>$44,850,000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r>
              <a:tr h="507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$276,000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 </a:t>
                      </a:r>
                      <a:r>
                        <a:rPr lang="zh-TW" altLang="en-US" sz="1100" b="0" dirty="0" smtClean="0">
                          <a:solidFill>
                            <a:schemeClr val="tx1">
                              <a:lumMod val="75000"/>
                            </a:schemeClr>
                          </a:solidFill>
                          <a:latin typeface="+mn-lt"/>
                          <a:ea typeface="Apple LiGothic" pitchFamily="2" charset="-120"/>
                          <a:cs typeface="儷黑 Pro"/>
                        </a:rPr>
                        <a:t>副總裁級</a:t>
                      </a:r>
                      <a:r>
                        <a:rPr lang="en-US" sz="1100" b="0" dirty="0" smtClean="0">
                          <a:solidFill>
                            <a:schemeClr val="tx1">
                              <a:lumMod val="75000"/>
                            </a:schemeClr>
                          </a:solidFill>
                          <a:latin typeface="+mn-lt"/>
                          <a:ea typeface="Apple LiGothic" pitchFamily="2" charset="-120"/>
                          <a:cs typeface="儷黑 Pro"/>
                        </a:rPr>
                        <a:t>Field Vice President)</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$92,000,000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bl>
          </a:graphicData>
        </a:graphic>
      </p:graphicFrame>
    </p:spTree>
    <p:extLst>
      <p:ext uri="{BB962C8B-B14F-4D97-AF65-F5344CB8AC3E}">
        <p14:creationId xmlns:p14="http://schemas.microsoft.com/office/powerpoint/2010/main" val="364323385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3" descr="C:\Users\T K\Desktop\SC20120521-093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5250"/>
            <a:ext cx="109728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0" y="285750"/>
            <a:ext cx="2220480" cy="707886"/>
          </a:xfrm>
          <a:prstGeom prst="rect">
            <a:avLst/>
          </a:prstGeom>
          <a:noFill/>
        </p:spPr>
        <p:txBody>
          <a:bodyPr wrap="none" rtlCol="0">
            <a:spAutoFit/>
          </a:bodyPr>
          <a:lstStyle/>
          <a:p>
            <a:r>
              <a:rPr lang="zh-TW" altLang="en-US" sz="4000" dirty="0" smtClean="0">
                <a:solidFill>
                  <a:srgbClr val="003399"/>
                </a:solidFill>
                <a:ea typeface="Apple LiGothic" pitchFamily="2" charset="-120"/>
              </a:rPr>
              <a:t>習慣</a:t>
            </a:r>
            <a:r>
              <a:rPr lang="en-US" altLang="zh-TW" sz="3600" dirty="0" smtClean="0">
                <a:solidFill>
                  <a:srgbClr val="003399"/>
                </a:solidFill>
                <a:ea typeface="Apple LiGothic" pitchFamily="2" charset="-120"/>
              </a:rPr>
              <a:t>Habit</a:t>
            </a:r>
            <a:endParaRPr lang="en-US" sz="2400" dirty="0">
              <a:solidFill>
                <a:srgbClr val="003399"/>
              </a:solidFill>
              <a:ea typeface="Apple LiGothic" pitchFamily="2" charset="-120"/>
            </a:endParaRPr>
          </a:p>
        </p:txBody>
      </p:sp>
    </p:spTree>
    <p:extLst>
      <p:ext uri="{BB962C8B-B14F-4D97-AF65-F5344CB8AC3E}">
        <p14:creationId xmlns:p14="http://schemas.microsoft.com/office/powerpoint/2010/main" val="12218755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3" t="4421" r="882" b="7119"/>
          <a:stretch/>
        </p:blipFill>
        <p:spPr bwMode="auto">
          <a:xfrm>
            <a:off x="1" y="0"/>
            <a:ext cx="9220199" cy="518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38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flipH="1" flipV="1">
            <a:off x="4634778" y="409432"/>
            <a:ext cx="4075907" cy="4071812"/>
          </a:xfrm>
          <a:prstGeom prst="ellipse">
            <a:avLst/>
          </a:prstGeom>
          <a:solidFill>
            <a:srgbClr val="07595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a typeface="Apple LiGothic" pitchFamily="2" charset="-120"/>
            </a:endParaRPr>
          </a:p>
        </p:txBody>
      </p:sp>
      <p:sp>
        <p:nvSpPr>
          <p:cNvPr id="5" name="Title 1"/>
          <p:cNvSpPr>
            <a:spLocks noGrp="1"/>
          </p:cNvSpPr>
          <p:nvPr>
            <p:ph type="title"/>
          </p:nvPr>
        </p:nvSpPr>
        <p:spPr>
          <a:xfrm>
            <a:off x="5105625" y="1065699"/>
            <a:ext cx="3134213" cy="857250"/>
          </a:xfrm>
        </p:spPr>
        <p:txBody>
          <a:bodyPr>
            <a:noAutofit/>
          </a:bodyPr>
          <a:lstStyle/>
          <a:p>
            <a:pPr algn="ctr"/>
            <a:r>
              <a:rPr lang="zh-TW" altLang="en-US" cap="all" dirty="0" smtClean="0">
                <a:ln w="3175">
                  <a:solidFill>
                    <a:schemeClr val="bg1"/>
                  </a:solidFill>
                </a:ln>
                <a:solidFill>
                  <a:schemeClr val="bg1"/>
                </a:solidFill>
                <a:latin typeface="+mn-lt"/>
                <a:ea typeface="Apple LiGothic" pitchFamily="2" charset="-120"/>
              </a:rPr>
              <a:t>甚麼是年金</a:t>
            </a:r>
            <a:r>
              <a:rPr lang="en-US" cap="all" dirty="0" smtClean="0">
                <a:ln w="3175">
                  <a:solidFill>
                    <a:schemeClr val="bg1"/>
                  </a:solidFill>
                </a:ln>
                <a:solidFill>
                  <a:schemeClr val="bg1"/>
                </a:solidFill>
                <a:latin typeface="+mn-lt"/>
                <a:ea typeface="Apple LiGothic" pitchFamily="2" charset="-120"/>
              </a:rPr>
              <a:t>What is an Annuity</a:t>
            </a:r>
            <a:endParaRPr lang="en-US" cap="all" dirty="0">
              <a:ln w="3175">
                <a:solidFill>
                  <a:schemeClr val="bg1"/>
                </a:solidFill>
              </a:ln>
              <a:solidFill>
                <a:schemeClr val="bg1"/>
              </a:solidFill>
              <a:latin typeface="+mn-lt"/>
              <a:ea typeface="Apple LiGothic" pitchFamily="2" charset="-120"/>
            </a:endParaRPr>
          </a:p>
        </p:txBody>
      </p:sp>
      <p:sp>
        <p:nvSpPr>
          <p:cNvPr id="6" name="Rectangle 5"/>
          <p:cNvSpPr/>
          <p:nvPr/>
        </p:nvSpPr>
        <p:spPr>
          <a:xfrm>
            <a:off x="5283008" y="2165997"/>
            <a:ext cx="3162489" cy="1869741"/>
          </a:xfrm>
          <a:prstGeom prst="rect">
            <a:avLst/>
          </a:prstGeom>
        </p:spPr>
        <p:txBody>
          <a:bodyPr wrap="square" lIns="68579" tIns="34289" rIns="68579" bIns="34289">
            <a:spAutoFit/>
          </a:bodyPr>
          <a:lstStyle/>
          <a:p>
            <a:pPr defTabSz="685783"/>
            <a:r>
              <a:rPr lang="zh-TW" altLang="en-US" sz="1300" dirty="0">
                <a:solidFill>
                  <a:prstClr val="white"/>
                </a:solidFill>
                <a:ea typeface="Apple LiGothic" pitchFamily="2" charset="-120"/>
              </a:rPr>
              <a:t>「年</a:t>
            </a:r>
            <a:r>
              <a:rPr lang="zh-TW" altLang="en-US" sz="1300">
                <a:solidFill>
                  <a:prstClr val="white"/>
                </a:solidFill>
                <a:ea typeface="Apple LiGothic" pitchFamily="2" charset="-120"/>
              </a:rPr>
              <a:t>金</a:t>
            </a:r>
            <a:r>
              <a:rPr lang="zh-TW" altLang="en-US" sz="1300" smtClean="0">
                <a:solidFill>
                  <a:prstClr val="white"/>
                </a:solidFill>
                <a:ea typeface="Apple LiGothic" pitchFamily="2" charset="-120"/>
              </a:rPr>
              <a:t>」是</a:t>
            </a:r>
            <a:r>
              <a:rPr lang="zh-TW" altLang="en-US" sz="1300" dirty="0">
                <a:solidFill>
                  <a:prstClr val="white"/>
                </a:solidFill>
                <a:ea typeface="Apple LiGothic" pitchFamily="2" charset="-120"/>
              </a:rPr>
              <a:t>指你在等額、定期的系列收支</a:t>
            </a:r>
            <a:r>
              <a:rPr lang="zh-TW" altLang="en-US" sz="1300" dirty="0" smtClean="0">
                <a:solidFill>
                  <a:prstClr val="white"/>
                </a:solidFill>
                <a:ea typeface="Apple LiGothic" pitchFamily="2" charset="-120"/>
              </a:rPr>
              <a:t>。</a:t>
            </a:r>
            <a:r>
              <a:rPr lang="en-US" sz="1300" dirty="0" smtClean="0">
                <a:solidFill>
                  <a:prstClr val="white"/>
                </a:solidFill>
                <a:ea typeface="Apple LiGothic" pitchFamily="2" charset="-120"/>
              </a:rPr>
              <a:t>An </a:t>
            </a:r>
            <a:r>
              <a:rPr lang="en-US" sz="1300" dirty="0">
                <a:solidFill>
                  <a:prstClr val="white"/>
                </a:solidFill>
                <a:ea typeface="Apple LiGothic" pitchFamily="2" charset="-120"/>
              </a:rPr>
              <a:t>“Annuity” is a process by which a fixed payment is made to you at specified intervals for a specified length of time.</a:t>
            </a:r>
          </a:p>
          <a:p>
            <a:pPr defTabSz="685783"/>
            <a:endParaRPr lang="en-US" sz="1300" dirty="0">
              <a:solidFill>
                <a:prstClr val="white"/>
              </a:solidFill>
              <a:ea typeface="Apple LiGothic" pitchFamily="2" charset="-120"/>
            </a:endParaRPr>
          </a:p>
          <a:p>
            <a:pPr defTabSz="685783"/>
            <a:r>
              <a:rPr lang="zh-TW" altLang="en-US" sz="1300" dirty="0">
                <a:solidFill>
                  <a:prstClr val="white"/>
                </a:solidFill>
                <a:ea typeface="Apple LiGothic" pitchFamily="2" charset="-120"/>
              </a:rPr>
              <a:t>建立「年金」時，你必須在有收支前先投入一筆固定的資金。</a:t>
            </a:r>
            <a:r>
              <a:rPr lang="en-US" sz="1300" dirty="0" smtClean="0">
                <a:solidFill>
                  <a:prstClr val="white"/>
                </a:solidFill>
                <a:ea typeface="Apple LiGothic" pitchFamily="2" charset="-120"/>
              </a:rPr>
              <a:t>To </a:t>
            </a:r>
            <a:r>
              <a:rPr lang="en-US" sz="1300" dirty="0">
                <a:solidFill>
                  <a:prstClr val="white"/>
                </a:solidFill>
                <a:ea typeface="Apple LiGothic" pitchFamily="2" charset="-120"/>
              </a:rPr>
              <a:t>fund the “Annuity” you must contribute a fixed sum payment before payouts to you may begin.</a:t>
            </a:r>
          </a:p>
        </p:txBody>
      </p:sp>
      <p:cxnSp>
        <p:nvCxnSpPr>
          <p:cNvPr id="7" name="Straight Connector 6"/>
          <p:cNvCxnSpPr/>
          <p:nvPr/>
        </p:nvCxnSpPr>
        <p:spPr>
          <a:xfrm>
            <a:off x="4978704" y="2160129"/>
            <a:ext cx="33880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4033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bags_20pc.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010400" y="1809750"/>
            <a:ext cx="1676400" cy="1089730"/>
          </a:xfrm>
          <a:prstGeom prst="rect">
            <a:avLst/>
          </a:prstGeom>
        </p:spPr>
      </p:pic>
      <p:sp>
        <p:nvSpPr>
          <p:cNvPr id="11" name="Rectangle 10"/>
          <p:cNvSpPr/>
          <p:nvPr/>
        </p:nvSpPr>
        <p:spPr>
          <a:xfrm>
            <a:off x="457200" y="971550"/>
            <a:ext cx="8305800" cy="2246769"/>
          </a:xfrm>
          <a:prstGeom prst="rect">
            <a:avLst/>
          </a:prstGeom>
        </p:spPr>
        <p:txBody>
          <a:bodyPr wrap="square">
            <a:spAutoFit/>
          </a:bodyPr>
          <a:lstStyle/>
          <a:p>
            <a:pPr defTabSz="685783"/>
            <a:r>
              <a:rPr lang="zh-TW" altLang="en-US" sz="2800" dirty="0">
                <a:solidFill>
                  <a:srgbClr val="003399"/>
                </a:solidFill>
                <a:ea typeface="Apple LiGothic" pitchFamily="2" charset="-120"/>
              </a:rPr>
              <a:t>美安香港的「年金」和普通的「年金」大致相同，但最大的分別</a:t>
            </a:r>
            <a:r>
              <a:rPr lang="zh-TW" altLang="en-US" sz="2800" dirty="0" smtClean="0">
                <a:solidFill>
                  <a:srgbClr val="003399"/>
                </a:solidFill>
                <a:ea typeface="Apple LiGothic" pitchFamily="2" charset="-120"/>
              </a:rPr>
              <a:t>是超</a:t>
            </a:r>
            <a:r>
              <a:rPr lang="zh-TW" altLang="en-US" sz="2800" dirty="0">
                <a:solidFill>
                  <a:srgbClr val="003399"/>
                </a:solidFill>
                <a:ea typeface="Apple LiGothic" pitchFamily="2" charset="-120"/>
              </a:rPr>
              <a:t>連</a:t>
            </a:r>
            <a:r>
              <a:rPr lang="zh-TW" altLang="en-US" sz="2800" dirty="0" smtClean="0">
                <a:solidFill>
                  <a:srgbClr val="003399"/>
                </a:solidFill>
                <a:ea typeface="Apple LiGothic" pitchFamily="2" charset="-120"/>
              </a:rPr>
              <a:t>鎖™店</a:t>
            </a:r>
            <a:r>
              <a:rPr lang="zh-TW" altLang="en-US" sz="2800" dirty="0">
                <a:solidFill>
                  <a:srgbClr val="003399"/>
                </a:solidFill>
                <a:ea typeface="Apple LiGothic" pitchFamily="2" charset="-120"/>
              </a:rPr>
              <a:t>主要先投入的並不是資金</a:t>
            </a:r>
            <a:r>
              <a:rPr lang="zh-TW" altLang="en-US" sz="2800" dirty="0" smtClean="0">
                <a:solidFill>
                  <a:srgbClr val="003399"/>
                </a:solidFill>
                <a:ea typeface="Apple LiGothic" pitchFamily="2" charset="-120"/>
              </a:rPr>
              <a:t>，而是</a:t>
            </a:r>
            <a:r>
              <a:rPr lang="en-US" altLang="zh-TW" sz="2800" dirty="0" smtClean="0">
                <a:solidFill>
                  <a:srgbClr val="003399"/>
                </a:solidFill>
                <a:ea typeface="Apple LiGothic" pitchFamily="2" charset="-120"/>
              </a:rPr>
              <a:t>︰</a:t>
            </a:r>
            <a:endParaRPr lang="en-US" altLang="zh-TW" sz="2000" dirty="0" smtClean="0">
              <a:solidFill>
                <a:srgbClr val="003399"/>
              </a:solidFill>
              <a:ea typeface="Apple LiGothic" pitchFamily="2" charset="-120"/>
            </a:endParaRPr>
          </a:p>
          <a:p>
            <a:pPr marL="514350" indent="-514350" defTabSz="685783">
              <a:buAutoNum type="arabicParenR"/>
            </a:pPr>
            <a:r>
              <a:rPr lang="zh-TW" altLang="en-US" sz="2800" dirty="0" smtClean="0">
                <a:solidFill>
                  <a:srgbClr val="003399"/>
                </a:solidFill>
                <a:ea typeface="Apple LiGothic" pitchFamily="2" charset="-120"/>
              </a:rPr>
              <a:t>投入時間 </a:t>
            </a:r>
            <a:endParaRPr lang="en-US" altLang="zh-TW" sz="2800" dirty="0" smtClean="0">
              <a:solidFill>
                <a:srgbClr val="003399"/>
              </a:solidFill>
              <a:ea typeface="Apple LiGothic" pitchFamily="2" charset="-120"/>
            </a:endParaRPr>
          </a:p>
          <a:p>
            <a:pPr marL="514350" indent="-514350" defTabSz="685783">
              <a:buAutoNum type="arabicParenR"/>
            </a:pPr>
            <a:r>
              <a:rPr lang="zh-TW" altLang="en-US" sz="2800" dirty="0" smtClean="0">
                <a:solidFill>
                  <a:srgbClr val="003399"/>
                </a:solidFill>
                <a:ea typeface="Apple LiGothic" pitchFamily="2" charset="-120"/>
              </a:rPr>
              <a:t>改變購物習慣</a:t>
            </a:r>
            <a:endParaRPr lang="en-US" altLang="zh-TW" sz="2000" dirty="0">
              <a:solidFill>
                <a:srgbClr val="003399"/>
              </a:solidFill>
              <a:ea typeface="Apple LiGothic" pitchFamily="2" charset="-120"/>
            </a:endParaRPr>
          </a:p>
        </p:txBody>
      </p:sp>
      <p:sp>
        <p:nvSpPr>
          <p:cNvPr id="10" name="TextBox 9"/>
          <p:cNvSpPr txBox="1"/>
          <p:nvPr/>
        </p:nvSpPr>
        <p:spPr>
          <a:xfrm>
            <a:off x="1066800" y="16699"/>
            <a:ext cx="6629400" cy="1031051"/>
          </a:xfrm>
          <a:prstGeom prst="rect">
            <a:avLst/>
          </a:prstGeom>
          <a:noFill/>
        </p:spPr>
        <p:txBody>
          <a:bodyPr wrap="square" rtlCol="0">
            <a:spAutoFit/>
          </a:bodyPr>
          <a:lstStyle/>
          <a:p>
            <a:pPr algn="ctr"/>
            <a:r>
              <a:rPr lang="zh-TW" altLang="en-US" sz="3600" dirty="0">
                <a:solidFill>
                  <a:srgbClr val="003399"/>
                </a:solidFill>
                <a:ea typeface="華康儷中黑" panose="020B0509000000000000" pitchFamily="49" charset="-120"/>
              </a:rPr>
              <a:t>甚</a:t>
            </a:r>
            <a:r>
              <a:rPr lang="zh-TW" altLang="en-US" sz="3600" dirty="0" smtClean="0">
                <a:solidFill>
                  <a:srgbClr val="003399"/>
                </a:solidFill>
                <a:ea typeface="華康儷中黑" panose="020B0509000000000000" pitchFamily="49" charset="-120"/>
              </a:rPr>
              <a:t>麼是購物年金</a:t>
            </a:r>
            <a:r>
              <a:rPr lang="en-US" altLang="zh-TW" sz="3600" dirty="0" smtClean="0">
                <a:solidFill>
                  <a:srgbClr val="003399"/>
                </a:solidFill>
                <a:ea typeface="華康儷中黑" panose="020B0509000000000000" pitchFamily="49" charset="-120"/>
              </a:rPr>
              <a:t> </a:t>
            </a:r>
            <a:r>
              <a:rPr lang="zh-TW" altLang="en-US" sz="3600" dirty="0" smtClean="0">
                <a:solidFill>
                  <a:srgbClr val="003399"/>
                </a:solidFill>
                <a:ea typeface="華康儷中黑" panose="020B0509000000000000" pitchFamily="49" charset="-120"/>
              </a:rPr>
              <a:t>？</a:t>
            </a:r>
            <a:endParaRPr lang="en-US" altLang="zh-TW" sz="3600" dirty="0" smtClean="0">
              <a:solidFill>
                <a:srgbClr val="003399"/>
              </a:solidFill>
              <a:ea typeface="華康儷中黑" panose="020B0509000000000000" pitchFamily="49" charset="-120"/>
            </a:endParaRPr>
          </a:p>
          <a:p>
            <a:pPr algn="ctr"/>
            <a:r>
              <a:rPr lang="en-US" sz="2500" dirty="0" smtClean="0">
                <a:solidFill>
                  <a:srgbClr val="003399"/>
                </a:solidFill>
                <a:ea typeface="華康儷中黑" panose="020B0509000000000000" pitchFamily="49" charset="-120"/>
              </a:rPr>
              <a:t>What </a:t>
            </a:r>
            <a:r>
              <a:rPr lang="en-US" sz="2500" dirty="0">
                <a:solidFill>
                  <a:srgbClr val="003399"/>
                </a:solidFill>
                <a:ea typeface="華康儷中黑" panose="020B0509000000000000" pitchFamily="49" charset="-120"/>
              </a:rPr>
              <a:t>is Shopping </a:t>
            </a:r>
            <a:r>
              <a:rPr lang="en-US" sz="2500" dirty="0" smtClean="0">
                <a:solidFill>
                  <a:srgbClr val="003399"/>
                </a:solidFill>
                <a:ea typeface="華康儷中黑" panose="020B0509000000000000" pitchFamily="49" charset="-120"/>
              </a:rPr>
              <a:t>Annuity</a:t>
            </a:r>
            <a:r>
              <a:rPr lang="en-US" sz="2500" dirty="0">
                <a:solidFill>
                  <a:srgbClr val="003399"/>
                </a:solidFill>
                <a:ea typeface="華康儷中黑" panose="020B0509000000000000" pitchFamily="49" charset="-120"/>
              </a:rPr>
              <a:t>?</a:t>
            </a:r>
          </a:p>
        </p:txBody>
      </p:sp>
      <p:sp>
        <p:nvSpPr>
          <p:cNvPr id="5" name="Rectangle 4"/>
          <p:cNvSpPr/>
          <p:nvPr/>
        </p:nvSpPr>
        <p:spPr>
          <a:xfrm>
            <a:off x="418070" y="3233117"/>
            <a:ext cx="8305800" cy="1538883"/>
          </a:xfrm>
          <a:prstGeom prst="rect">
            <a:avLst/>
          </a:prstGeom>
        </p:spPr>
        <p:txBody>
          <a:bodyPr wrap="square">
            <a:spAutoFit/>
          </a:bodyPr>
          <a:lstStyle/>
          <a:p>
            <a:pPr defTabSz="685783"/>
            <a:r>
              <a:rPr lang="en-US" altLang="zh-TW" dirty="0" smtClean="0">
                <a:solidFill>
                  <a:srgbClr val="003399"/>
                </a:solidFill>
                <a:ea typeface="Apple LiGothic" pitchFamily="2" charset="-120"/>
              </a:rPr>
              <a:t>Market </a:t>
            </a:r>
            <a:r>
              <a:rPr lang="en-US" altLang="zh-TW" dirty="0">
                <a:solidFill>
                  <a:srgbClr val="003399"/>
                </a:solidFill>
                <a:ea typeface="Apple LiGothic" pitchFamily="2" charset="-120"/>
              </a:rPr>
              <a:t>Hong Kong’s Shopping Annuity is </a:t>
            </a:r>
            <a:r>
              <a:rPr lang="en-US" altLang="zh-TW" dirty="0" smtClean="0">
                <a:solidFill>
                  <a:srgbClr val="003399"/>
                </a:solidFill>
                <a:ea typeface="Apple LiGothic" pitchFamily="2" charset="-120"/>
              </a:rPr>
              <a:t>more or less the same as the concept of annuity, but the main difference is that </a:t>
            </a:r>
            <a:r>
              <a:rPr lang="en-US" altLang="zh-TW" dirty="0" err="1" smtClean="0">
                <a:solidFill>
                  <a:srgbClr val="003399"/>
                </a:solidFill>
                <a:ea typeface="Apple LiGothic" pitchFamily="2" charset="-120"/>
              </a:rPr>
              <a:t>UnFranchise</a:t>
            </a:r>
            <a:r>
              <a:rPr lang="en-US" altLang="zh-TW" dirty="0" smtClean="0">
                <a:solidFill>
                  <a:srgbClr val="003399"/>
                </a:solidFill>
                <a:latin typeface="微軟正黑體"/>
                <a:ea typeface="微軟正黑體"/>
              </a:rPr>
              <a:t>™</a:t>
            </a:r>
            <a:r>
              <a:rPr lang="en-US" altLang="zh-TW" dirty="0" smtClean="0">
                <a:solidFill>
                  <a:srgbClr val="003399"/>
                </a:solidFill>
                <a:ea typeface="Apple LiGothic" pitchFamily="2" charset="-120"/>
              </a:rPr>
              <a:t> Owners do not need to inject huge amount of capital. All you need to do first is:</a:t>
            </a:r>
            <a:endParaRPr lang="en-US" altLang="zh-TW" sz="2000" dirty="0" smtClean="0">
              <a:solidFill>
                <a:srgbClr val="003399"/>
              </a:solidFill>
              <a:ea typeface="Apple LiGothic" pitchFamily="2" charset="-120"/>
            </a:endParaRPr>
          </a:p>
          <a:p>
            <a:pPr marL="514350" indent="-514350" defTabSz="685783">
              <a:buAutoNum type="arabicParenR"/>
            </a:pPr>
            <a:r>
              <a:rPr lang="en-US" altLang="zh-TW" sz="2000" dirty="0" smtClean="0">
                <a:solidFill>
                  <a:srgbClr val="003399"/>
                </a:solidFill>
                <a:ea typeface="Apple LiGothic" pitchFamily="2" charset="-120"/>
              </a:rPr>
              <a:t>Commit Your Time</a:t>
            </a:r>
          </a:p>
          <a:p>
            <a:pPr marL="514350" indent="-514350" defTabSz="685783">
              <a:buAutoNum type="arabicParenR"/>
            </a:pPr>
            <a:r>
              <a:rPr lang="en-US" altLang="zh-TW" sz="2000" dirty="0" smtClean="0">
                <a:solidFill>
                  <a:srgbClr val="003399"/>
                </a:solidFill>
                <a:ea typeface="Apple LiGothic" pitchFamily="2" charset="-120"/>
              </a:rPr>
              <a:t>Change Your Shopping Habit</a:t>
            </a:r>
            <a:endParaRPr lang="en-US" altLang="zh-TW" sz="2000" dirty="0">
              <a:solidFill>
                <a:srgbClr val="003399"/>
              </a:solidFill>
              <a:ea typeface="Apple LiGothic" pitchFamily="2" charset="-120"/>
            </a:endParaRPr>
          </a:p>
        </p:txBody>
      </p:sp>
    </p:spTree>
    <p:extLst>
      <p:ext uri="{BB962C8B-B14F-4D97-AF65-F5344CB8AC3E}">
        <p14:creationId xmlns:p14="http://schemas.microsoft.com/office/powerpoint/2010/main" val="272670942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群組 1"/>
          <p:cNvGrpSpPr>
            <a:grpSpLocks/>
          </p:cNvGrpSpPr>
          <p:nvPr/>
        </p:nvGrpSpPr>
        <p:grpSpPr bwMode="auto">
          <a:xfrm>
            <a:off x="-14288" y="912019"/>
            <a:ext cx="2571751" cy="1684735"/>
            <a:chOff x="61757" y="296080"/>
            <a:chExt cx="3262980" cy="2755581"/>
          </a:xfrm>
        </p:grpSpPr>
        <p:sp>
          <p:nvSpPr>
            <p:cNvPr id="3" name="橢圓 2"/>
            <p:cNvSpPr/>
            <p:nvPr/>
          </p:nvSpPr>
          <p:spPr>
            <a:xfrm>
              <a:off x="61757" y="296080"/>
              <a:ext cx="3262980" cy="2755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橢圓 4"/>
            <p:cNvSpPr/>
            <p:nvPr/>
          </p:nvSpPr>
          <p:spPr>
            <a:xfrm>
              <a:off x="539119" y="699194"/>
              <a:ext cx="2308255" cy="1949353"/>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2933700" eaLnBrk="1" fontAlgn="auto" hangingPunct="1">
                <a:lnSpc>
                  <a:spcPct val="90000"/>
                </a:lnSpc>
                <a:spcAft>
                  <a:spcPct val="35000"/>
                </a:spcAft>
                <a:defRPr/>
              </a:pPr>
              <a:r>
                <a:rPr lang="zh-TW" altLang="en-US" sz="2800" b="1" u="none" dirty="0">
                  <a:solidFill>
                    <a:srgbClr val="FFFF00"/>
                  </a:solidFill>
                  <a:effectLst>
                    <a:outerShdw blurRad="38100" dist="38100" dir="2700000" algn="tl">
                      <a:srgbClr val="000000"/>
                    </a:outerShdw>
                  </a:effectLst>
                  <a:ea typeface="Apple LiGothic" pitchFamily="2" charset="-120"/>
                </a:rPr>
                <a:t>打工收</a:t>
              </a:r>
              <a:r>
                <a:rPr lang="zh-TW" altLang="en-US" sz="2800" b="1" u="none" dirty="0" smtClean="0">
                  <a:solidFill>
                    <a:srgbClr val="FFFF00"/>
                  </a:solidFill>
                  <a:effectLst>
                    <a:outerShdw blurRad="38100" dist="38100" dir="2700000" algn="tl">
                      <a:srgbClr val="000000"/>
                    </a:outerShdw>
                  </a:effectLst>
                  <a:ea typeface="Apple LiGothic" pitchFamily="2" charset="-120"/>
                </a:rPr>
                <a:t>入</a:t>
              </a:r>
              <a:r>
                <a:rPr lang="en-US" altLang="zh-TW" sz="2000" b="1" dirty="0" smtClean="0">
                  <a:solidFill>
                    <a:srgbClr val="FFFF00"/>
                  </a:solidFill>
                  <a:effectLst>
                    <a:outerShdw blurRad="38100" dist="38100" dir="2700000" algn="tl">
                      <a:srgbClr val="000000"/>
                    </a:outerShdw>
                  </a:effectLst>
                  <a:ea typeface="Apple LiGothic" pitchFamily="2" charset="-120"/>
                </a:rPr>
                <a:t>Salary</a:t>
              </a:r>
              <a:endParaRPr lang="zh-TW" altLang="en-US" sz="2000" u="none" dirty="0">
                <a:solidFill>
                  <a:srgbClr val="FFFF00"/>
                </a:solidFill>
                <a:ea typeface="Apple LiGothic" pitchFamily="2" charset="-120"/>
              </a:endParaRPr>
            </a:p>
          </p:txBody>
        </p:sp>
      </p:grpSp>
      <p:grpSp>
        <p:nvGrpSpPr>
          <p:cNvPr id="5" name="群組 4"/>
          <p:cNvGrpSpPr>
            <a:grpSpLocks/>
          </p:cNvGrpSpPr>
          <p:nvPr/>
        </p:nvGrpSpPr>
        <p:grpSpPr bwMode="auto">
          <a:xfrm>
            <a:off x="2039939" y="3432572"/>
            <a:ext cx="3563937" cy="1684734"/>
            <a:chOff x="4310238" y="2384311"/>
            <a:chExt cx="3069816" cy="3038257"/>
          </a:xfrm>
        </p:grpSpPr>
        <p:sp>
          <p:nvSpPr>
            <p:cNvPr id="6" name="橢圓 5"/>
            <p:cNvSpPr/>
            <p:nvPr/>
          </p:nvSpPr>
          <p:spPr>
            <a:xfrm>
              <a:off x="4310238" y="2384311"/>
              <a:ext cx="3069816" cy="30382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橢圓 4"/>
            <p:cNvSpPr/>
            <p:nvPr/>
          </p:nvSpPr>
          <p:spPr>
            <a:xfrm>
              <a:off x="4915996" y="2756362"/>
              <a:ext cx="1859664" cy="2149326"/>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2933700" eaLnBrk="1" fontAlgn="auto" hangingPunct="1">
                <a:lnSpc>
                  <a:spcPct val="90000"/>
                </a:lnSpc>
                <a:spcAft>
                  <a:spcPct val="35000"/>
                </a:spcAft>
                <a:defRPr/>
              </a:pPr>
              <a:r>
                <a:rPr lang="zh-TW" altLang="en-US" sz="3200" b="1" u="none" dirty="0">
                  <a:solidFill>
                    <a:srgbClr val="FFFF00"/>
                  </a:solidFill>
                  <a:effectLst>
                    <a:outerShdw blurRad="38100" dist="38100" dir="2700000" algn="tl">
                      <a:srgbClr val="000000">
                        <a:alpha val="43137"/>
                      </a:srgbClr>
                    </a:outerShdw>
                  </a:effectLst>
                  <a:ea typeface="Apple LiGothic" pitchFamily="2" charset="-120"/>
                </a:rPr>
                <a:t>永續收</a:t>
              </a:r>
              <a:r>
                <a:rPr lang="zh-TW" altLang="en-US" sz="3200" b="1" u="none" dirty="0" smtClean="0">
                  <a:solidFill>
                    <a:srgbClr val="FFFF00"/>
                  </a:solidFill>
                  <a:effectLst>
                    <a:outerShdw blurRad="38100" dist="38100" dir="2700000" algn="tl">
                      <a:srgbClr val="000000">
                        <a:alpha val="43137"/>
                      </a:srgbClr>
                    </a:outerShdw>
                  </a:effectLst>
                  <a:ea typeface="Apple LiGothic" pitchFamily="2" charset="-120"/>
                </a:rPr>
                <a:t>入</a:t>
              </a:r>
              <a:r>
                <a:rPr lang="en-US" altLang="zh-TW" sz="2000" b="1" dirty="0" smtClean="0">
                  <a:solidFill>
                    <a:srgbClr val="FFFF00"/>
                  </a:solidFill>
                  <a:effectLst>
                    <a:outerShdw blurRad="38100" dist="38100" dir="2700000" algn="tl">
                      <a:srgbClr val="000000">
                        <a:alpha val="43137"/>
                      </a:srgbClr>
                    </a:outerShdw>
                  </a:effectLst>
                  <a:ea typeface="Apple LiGothic" pitchFamily="2" charset="-120"/>
                </a:rPr>
                <a:t>Ongoing Income</a:t>
              </a:r>
              <a:endParaRPr lang="zh-TW" altLang="en-US" sz="2000" b="1" u="none" dirty="0">
                <a:solidFill>
                  <a:srgbClr val="FFFF00"/>
                </a:solidFill>
                <a:effectLst>
                  <a:outerShdw blurRad="38100" dist="38100" dir="2700000" algn="tl">
                    <a:srgbClr val="000000">
                      <a:alpha val="43137"/>
                    </a:srgbClr>
                  </a:outerShdw>
                </a:effectLst>
                <a:ea typeface="Apple LiGothic" pitchFamily="2" charset="-120"/>
              </a:endParaRPr>
            </a:p>
          </p:txBody>
        </p:sp>
      </p:grpSp>
      <p:sp>
        <p:nvSpPr>
          <p:cNvPr id="9" name="弧形箭號 (下彎) 8"/>
          <p:cNvSpPr/>
          <p:nvPr/>
        </p:nvSpPr>
        <p:spPr>
          <a:xfrm rot="17939551">
            <a:off x="2427090" y="2167137"/>
            <a:ext cx="1194197" cy="1041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CA" altLang="zh-TW" sz="1800" u="none">
              <a:solidFill>
                <a:srgbClr val="FFFFFF"/>
              </a:solidFill>
              <a:ea typeface="Apple LiGothic" pitchFamily="2" charset="-120"/>
              <a:cs typeface="標楷體" charset="0"/>
            </a:endParaRPr>
          </a:p>
        </p:txBody>
      </p:sp>
      <p:sp>
        <p:nvSpPr>
          <p:cNvPr id="11" name="向右箭號 10"/>
          <p:cNvSpPr>
            <a:spLocks noChangeArrowheads="1"/>
          </p:cNvSpPr>
          <p:nvPr/>
        </p:nvSpPr>
        <p:spPr bwMode="auto">
          <a:xfrm>
            <a:off x="2563813" y="1549004"/>
            <a:ext cx="1223962" cy="410765"/>
          </a:xfrm>
          <a:prstGeom prst="rightArrow">
            <a:avLst>
              <a:gd name="adj1" fmla="val 50000"/>
              <a:gd name="adj2" fmla="val 50003"/>
            </a:avLst>
          </a:prstGeom>
          <a:solidFill>
            <a:schemeClr val="accent1"/>
          </a:solidFill>
          <a:ln w="9525">
            <a:solidFill>
              <a:schemeClr val="tx1"/>
            </a:solidFill>
            <a:round/>
            <a:headEnd/>
            <a:tailEnd/>
          </a:ln>
        </p:spPr>
        <p:txBody>
          <a:bodyPr/>
          <a:lstStyle/>
          <a:p>
            <a:endParaRPr lang="en-CA" altLang="zh-TW" sz="1800" u="none">
              <a:solidFill>
                <a:srgbClr val="FFFFFF"/>
              </a:solidFill>
              <a:ea typeface="Apple LiGothic" pitchFamily="2" charset="-120"/>
              <a:cs typeface="Arial" charset="0"/>
            </a:endParaRPr>
          </a:p>
        </p:txBody>
      </p:sp>
      <p:grpSp>
        <p:nvGrpSpPr>
          <p:cNvPr id="8" name="群組 12"/>
          <p:cNvGrpSpPr>
            <a:grpSpLocks/>
          </p:cNvGrpSpPr>
          <p:nvPr/>
        </p:nvGrpSpPr>
        <p:grpSpPr bwMode="auto">
          <a:xfrm>
            <a:off x="3749676" y="864394"/>
            <a:ext cx="3440113" cy="2034779"/>
            <a:chOff x="4310238" y="2384311"/>
            <a:chExt cx="3069816" cy="3038257"/>
          </a:xfrm>
        </p:grpSpPr>
        <p:sp>
          <p:nvSpPr>
            <p:cNvPr id="14" name="橢圓 13"/>
            <p:cNvSpPr/>
            <p:nvPr/>
          </p:nvSpPr>
          <p:spPr>
            <a:xfrm>
              <a:off x="4310238" y="2384311"/>
              <a:ext cx="3069816" cy="30382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橢圓 4"/>
            <p:cNvSpPr/>
            <p:nvPr/>
          </p:nvSpPr>
          <p:spPr>
            <a:xfrm>
              <a:off x="4759307" y="2828760"/>
              <a:ext cx="2171678" cy="2149358"/>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ctr" defTabSz="2933700" eaLnBrk="1" hangingPunct="1">
                <a:lnSpc>
                  <a:spcPct val="90000"/>
                </a:lnSpc>
                <a:spcAft>
                  <a:spcPct val="35000"/>
                </a:spcAft>
              </a:pPr>
              <a:endParaRPr lang="zh-TW" altLang="en-US" sz="6600" b="1" u="none">
                <a:solidFill>
                  <a:srgbClr val="FFFF00"/>
                </a:solidFill>
                <a:effectLst>
                  <a:outerShdw blurRad="38100" dist="38100" dir="2700000" algn="tl">
                    <a:srgbClr val="000000"/>
                  </a:outerShdw>
                </a:effectLst>
                <a:ea typeface="Apple LiGothic" pitchFamily="2" charset="-120"/>
                <a:cs typeface="標楷體" charset="0"/>
              </a:endParaRPr>
            </a:p>
          </p:txBody>
        </p:sp>
      </p:grpSp>
      <p:sp>
        <p:nvSpPr>
          <p:cNvPr id="13" name="橢圓 12"/>
          <p:cNvSpPr>
            <a:spLocks noChangeArrowheads="1"/>
          </p:cNvSpPr>
          <p:nvPr/>
        </p:nvSpPr>
        <p:spPr bwMode="auto">
          <a:xfrm>
            <a:off x="3944939" y="1599010"/>
            <a:ext cx="3036887" cy="1208484"/>
          </a:xfrm>
          <a:prstGeom prst="ellipse">
            <a:avLst/>
          </a:prstGeom>
          <a:solidFill>
            <a:srgbClr val="FF0000"/>
          </a:solidFill>
          <a:ln w="9525">
            <a:solidFill>
              <a:schemeClr val="tx1"/>
            </a:solidFill>
            <a:round/>
            <a:headEnd/>
            <a:tailEnd/>
          </a:ln>
        </p:spPr>
        <p:txBody>
          <a:bodyPr/>
          <a:lstStyle/>
          <a:p>
            <a:endParaRPr lang="zh-TW" altLang="en-US" sz="1800" u="none">
              <a:ea typeface="Apple LiGothic" pitchFamily="2" charset="-120"/>
            </a:endParaRPr>
          </a:p>
        </p:txBody>
      </p:sp>
      <p:cxnSp>
        <p:nvCxnSpPr>
          <p:cNvPr id="22" name="直線接點 21"/>
          <p:cNvCxnSpPr>
            <a:cxnSpLocks noChangeShapeType="1"/>
          </p:cNvCxnSpPr>
          <p:nvPr/>
        </p:nvCxnSpPr>
        <p:spPr bwMode="auto">
          <a:xfrm>
            <a:off x="3816351" y="1585913"/>
            <a:ext cx="3248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矩形 22"/>
          <p:cNvSpPr/>
          <p:nvPr/>
        </p:nvSpPr>
        <p:spPr>
          <a:xfrm>
            <a:off x="4468813" y="2015419"/>
            <a:ext cx="2160587" cy="480131"/>
          </a:xfrm>
          <a:prstGeom prst="rect">
            <a:avLst/>
          </a:prstGeom>
        </p:spPr>
        <p:txBody>
          <a:bodyPr>
            <a:spAutoFit/>
          </a:bodyPr>
          <a:lstStyle/>
          <a:p>
            <a:pPr algn="ctr" defTabSz="2933700" eaLnBrk="1" fontAlgn="auto" hangingPunct="1">
              <a:lnSpc>
                <a:spcPct val="90000"/>
              </a:lnSpc>
              <a:spcAft>
                <a:spcPct val="35000"/>
              </a:spcAft>
              <a:defRPr/>
            </a:pPr>
            <a:r>
              <a:rPr lang="zh-TW" altLang="en-US" sz="2800" b="1" u="none" dirty="0">
                <a:solidFill>
                  <a:srgbClr val="FFFF00"/>
                </a:solidFill>
                <a:effectLst>
                  <a:outerShdw blurRad="38100" dist="38100" dir="2700000" algn="tl">
                    <a:srgbClr val="000000">
                      <a:alpha val="43137"/>
                    </a:srgbClr>
                  </a:outerShdw>
                </a:effectLst>
                <a:ea typeface="Apple LiGothic" pitchFamily="2" charset="-120"/>
              </a:rPr>
              <a:t>支</a:t>
            </a:r>
            <a:r>
              <a:rPr lang="zh-TW" altLang="en-US" sz="2800" b="1" u="none" dirty="0" smtClean="0">
                <a:solidFill>
                  <a:srgbClr val="FFFF00"/>
                </a:solidFill>
                <a:effectLst>
                  <a:outerShdw blurRad="38100" dist="38100" dir="2700000" algn="tl">
                    <a:srgbClr val="000000">
                      <a:alpha val="43137"/>
                    </a:srgbClr>
                  </a:outerShdw>
                </a:effectLst>
                <a:ea typeface="Apple LiGothic" pitchFamily="2" charset="-120"/>
              </a:rPr>
              <a:t>出</a:t>
            </a:r>
            <a:r>
              <a:rPr lang="en-US" altLang="zh-TW" sz="2000" b="1" u="none" dirty="0" smtClean="0">
                <a:solidFill>
                  <a:srgbClr val="FFFF00"/>
                </a:solidFill>
                <a:effectLst>
                  <a:outerShdw blurRad="38100" dist="38100" dir="2700000" algn="tl">
                    <a:srgbClr val="000000">
                      <a:alpha val="43137"/>
                    </a:srgbClr>
                  </a:outerShdw>
                </a:effectLst>
                <a:ea typeface="Apple LiGothic" pitchFamily="2" charset="-120"/>
              </a:rPr>
              <a:t>Spending</a:t>
            </a:r>
            <a:endParaRPr lang="zh-TW" altLang="en-US" sz="2000" b="1" u="none" dirty="0">
              <a:solidFill>
                <a:srgbClr val="FFFF00"/>
              </a:solidFill>
              <a:effectLst>
                <a:outerShdw blurRad="38100" dist="38100" dir="2700000" algn="tl">
                  <a:srgbClr val="000000">
                    <a:alpha val="43137"/>
                  </a:srgbClr>
                </a:outerShdw>
              </a:effectLst>
              <a:ea typeface="Apple LiGothic" pitchFamily="2" charset="-120"/>
            </a:endParaRPr>
          </a:p>
        </p:txBody>
      </p:sp>
      <p:cxnSp>
        <p:nvCxnSpPr>
          <p:cNvPr id="25" name="直線接點 24"/>
          <p:cNvCxnSpPr>
            <a:cxnSpLocks noChangeShapeType="1"/>
          </p:cNvCxnSpPr>
          <p:nvPr/>
        </p:nvCxnSpPr>
        <p:spPr bwMode="auto">
          <a:xfrm flipH="1">
            <a:off x="4789489" y="932260"/>
            <a:ext cx="681037" cy="6369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 name="矩形 25"/>
          <p:cNvSpPr/>
          <p:nvPr/>
        </p:nvSpPr>
        <p:spPr>
          <a:xfrm rot="1490697">
            <a:off x="5029200" y="982688"/>
            <a:ext cx="2160588" cy="487313"/>
          </a:xfrm>
          <a:prstGeom prst="rect">
            <a:avLst/>
          </a:prstGeom>
        </p:spPr>
        <p:txBody>
          <a:bodyPr>
            <a:spAutoFit/>
          </a:bodyPr>
          <a:lstStyle/>
          <a:p>
            <a:pPr algn="ctr" defTabSz="2933700" eaLnBrk="1" fontAlgn="auto" hangingPunct="1">
              <a:lnSpc>
                <a:spcPct val="90000"/>
              </a:lnSpc>
              <a:spcAft>
                <a:spcPct val="35000"/>
              </a:spcAft>
              <a:defRPr/>
            </a:pPr>
            <a:r>
              <a:rPr lang="zh-TW" altLang="en-US" sz="2800" b="1" u="none" dirty="0">
                <a:solidFill>
                  <a:srgbClr val="FFFF00"/>
                </a:solidFill>
                <a:effectLst>
                  <a:outerShdw blurRad="38100" dist="38100" dir="2700000" algn="tl">
                    <a:srgbClr val="000000">
                      <a:alpha val="43137"/>
                    </a:srgbClr>
                  </a:outerShdw>
                </a:effectLst>
                <a:ea typeface="Apple LiGothic" pitchFamily="2" charset="-120"/>
              </a:rPr>
              <a:t>儲</a:t>
            </a:r>
            <a:r>
              <a:rPr lang="zh-TW" altLang="en-US" sz="2800" b="1" u="none" dirty="0" smtClean="0">
                <a:solidFill>
                  <a:srgbClr val="FFFF00"/>
                </a:solidFill>
                <a:effectLst>
                  <a:outerShdw blurRad="38100" dist="38100" dir="2700000" algn="tl">
                    <a:srgbClr val="000000">
                      <a:alpha val="43137"/>
                    </a:srgbClr>
                  </a:outerShdw>
                </a:effectLst>
                <a:ea typeface="Apple LiGothic" pitchFamily="2" charset="-120"/>
              </a:rPr>
              <a:t>蓄</a:t>
            </a:r>
            <a:r>
              <a:rPr lang="en-US" altLang="zh-TW" sz="1500" b="1" u="none" dirty="0" smtClean="0">
                <a:solidFill>
                  <a:srgbClr val="FFFF00"/>
                </a:solidFill>
                <a:effectLst>
                  <a:outerShdw blurRad="38100" dist="38100" dir="2700000" algn="tl">
                    <a:srgbClr val="000000">
                      <a:alpha val="43137"/>
                    </a:srgbClr>
                  </a:outerShdw>
                </a:effectLst>
                <a:ea typeface="Apple LiGothic" pitchFamily="2" charset="-120"/>
              </a:rPr>
              <a:t>Savings</a:t>
            </a:r>
            <a:endParaRPr lang="zh-TW" altLang="en-US" sz="1500" b="1" u="none" dirty="0">
              <a:solidFill>
                <a:srgbClr val="FFFF00"/>
              </a:solidFill>
              <a:effectLst>
                <a:outerShdw blurRad="38100" dist="38100" dir="2700000" algn="tl">
                  <a:srgbClr val="000000">
                    <a:alpha val="43137"/>
                  </a:srgbClr>
                </a:outerShdw>
              </a:effectLst>
              <a:ea typeface="Apple LiGothic" pitchFamily="2" charset="-120"/>
            </a:endParaRPr>
          </a:p>
        </p:txBody>
      </p:sp>
      <p:sp>
        <p:nvSpPr>
          <p:cNvPr id="27" name="矩形 26"/>
          <p:cNvSpPr/>
          <p:nvPr/>
        </p:nvSpPr>
        <p:spPr>
          <a:xfrm rot="19267029">
            <a:off x="3625850" y="1036880"/>
            <a:ext cx="2160588" cy="480131"/>
          </a:xfrm>
          <a:prstGeom prst="rect">
            <a:avLst/>
          </a:prstGeom>
        </p:spPr>
        <p:txBody>
          <a:bodyPr>
            <a:spAutoFit/>
          </a:bodyPr>
          <a:lstStyle/>
          <a:p>
            <a:pPr algn="ctr" defTabSz="2933700" eaLnBrk="1" fontAlgn="auto" hangingPunct="1">
              <a:lnSpc>
                <a:spcPct val="90000"/>
              </a:lnSpc>
              <a:spcAft>
                <a:spcPct val="35000"/>
              </a:spcAft>
              <a:defRPr/>
            </a:pPr>
            <a:r>
              <a:rPr lang="zh-TW" altLang="en-US" sz="2800" b="1" u="none" dirty="0">
                <a:solidFill>
                  <a:srgbClr val="FFFF00"/>
                </a:solidFill>
                <a:effectLst>
                  <a:outerShdw blurRad="38100" dist="38100" dir="2700000" algn="tl">
                    <a:srgbClr val="000000">
                      <a:alpha val="43137"/>
                    </a:srgbClr>
                  </a:outerShdw>
                </a:effectLst>
                <a:ea typeface="Apple LiGothic" pitchFamily="2" charset="-120"/>
              </a:rPr>
              <a:t>投</a:t>
            </a:r>
            <a:r>
              <a:rPr lang="zh-TW" altLang="en-US" sz="2800" b="1" u="none" dirty="0" smtClean="0">
                <a:solidFill>
                  <a:srgbClr val="FFFF00"/>
                </a:solidFill>
                <a:effectLst>
                  <a:outerShdw blurRad="38100" dist="38100" dir="2700000" algn="tl">
                    <a:srgbClr val="000000">
                      <a:alpha val="43137"/>
                    </a:srgbClr>
                  </a:outerShdw>
                </a:effectLst>
                <a:ea typeface="Apple LiGothic" pitchFamily="2" charset="-120"/>
              </a:rPr>
              <a:t>資</a:t>
            </a:r>
            <a:r>
              <a:rPr lang="en-US" altLang="zh-TW" sz="1500" b="1" u="none" dirty="0" smtClean="0">
                <a:solidFill>
                  <a:srgbClr val="FFFF00"/>
                </a:solidFill>
                <a:effectLst>
                  <a:outerShdw blurRad="38100" dist="38100" dir="2700000" algn="tl">
                    <a:srgbClr val="000000">
                      <a:alpha val="43137"/>
                    </a:srgbClr>
                  </a:outerShdw>
                </a:effectLst>
                <a:ea typeface="Apple LiGothic" pitchFamily="2" charset="-120"/>
              </a:rPr>
              <a:t>Investment</a:t>
            </a:r>
            <a:endParaRPr lang="zh-TW" altLang="en-US" sz="1500" b="1" u="none" dirty="0">
              <a:solidFill>
                <a:srgbClr val="FFFF00"/>
              </a:solidFill>
              <a:effectLst>
                <a:outerShdw blurRad="38100" dist="38100" dir="2700000" algn="tl">
                  <a:srgbClr val="000000">
                    <a:alpha val="43137"/>
                  </a:srgbClr>
                </a:outerShdw>
              </a:effectLst>
              <a:ea typeface="Apple LiGothic" pitchFamily="2" charset="-120"/>
            </a:endParaRPr>
          </a:p>
        </p:txBody>
      </p:sp>
      <p:sp>
        <p:nvSpPr>
          <p:cNvPr id="30" name="弧形箭號 (左彎) 29"/>
          <p:cNvSpPr>
            <a:spLocks noChangeArrowheads="1"/>
          </p:cNvSpPr>
          <p:nvPr/>
        </p:nvSpPr>
        <p:spPr bwMode="auto">
          <a:xfrm rot="1146248">
            <a:off x="5943863" y="2850871"/>
            <a:ext cx="1057587" cy="1683013"/>
          </a:xfrm>
          <a:prstGeom prst="curvedLeftArrow">
            <a:avLst>
              <a:gd name="adj1" fmla="val 24998"/>
              <a:gd name="adj2" fmla="val 50004"/>
              <a:gd name="adj3" fmla="val 25000"/>
            </a:avLst>
          </a:prstGeom>
          <a:solidFill>
            <a:schemeClr val="accent1"/>
          </a:solidFill>
          <a:ln w="9525">
            <a:solidFill>
              <a:schemeClr val="tx1"/>
            </a:solidFill>
            <a:round/>
            <a:headEnd/>
            <a:tailEnd/>
          </a:ln>
        </p:spPr>
        <p:txBody>
          <a:bodyPr/>
          <a:lstStyle/>
          <a:p>
            <a:endParaRPr lang="en-CA" altLang="zh-TW" sz="1800" b="1" u="none">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a typeface="Apple LiGothic" pitchFamily="2" charset="-120"/>
              <a:cs typeface="Arial" charset="0"/>
            </a:endParaRPr>
          </a:p>
        </p:txBody>
      </p:sp>
      <p:sp>
        <p:nvSpPr>
          <p:cNvPr id="31" name="矩形 30"/>
          <p:cNvSpPr/>
          <p:nvPr/>
        </p:nvSpPr>
        <p:spPr>
          <a:xfrm rot="1417951">
            <a:off x="2234489" y="2808789"/>
            <a:ext cx="5195888" cy="892552"/>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9100" indent="-382588" algn="ctr">
              <a:defRPr/>
            </a:pPr>
            <a:r>
              <a:rPr lang="zh-TW" altLang="en-US" sz="32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超</a:t>
            </a:r>
            <a:r>
              <a:rPr lang="zh-TW" altLang="en-US" sz="3200" b="1" u="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連</a:t>
            </a:r>
            <a:r>
              <a:rPr lang="zh-TW" altLang="en-US" sz="32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鎖™事業</a:t>
            </a:r>
            <a:endParaRPr lang="en-US" altLang="zh-TW" sz="32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endParaRPr>
          </a:p>
          <a:p>
            <a:pPr marL="419100" indent="-382588" algn="ctr">
              <a:defRPr/>
            </a:pPr>
            <a:r>
              <a:rPr lang="en-US" altLang="zh-TW"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UnFranchise</a:t>
            </a:r>
            <a:r>
              <a:rPr lang="en-US" altLang="zh-TW"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 </a:t>
            </a:r>
            <a:r>
              <a:rPr lang="en-US" altLang="zh-TW"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Business</a:t>
            </a:r>
            <a:endParaRPr lang="en-US" altLang="zh-TW"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endParaRPr>
          </a:p>
        </p:txBody>
      </p:sp>
      <p:grpSp>
        <p:nvGrpSpPr>
          <p:cNvPr id="10" name="群組 32"/>
          <p:cNvGrpSpPr>
            <a:grpSpLocks/>
          </p:cNvGrpSpPr>
          <p:nvPr/>
        </p:nvGrpSpPr>
        <p:grpSpPr bwMode="auto">
          <a:xfrm>
            <a:off x="6478588" y="35719"/>
            <a:ext cx="2571750" cy="647700"/>
            <a:chOff x="61757" y="296080"/>
            <a:chExt cx="3262980" cy="2755581"/>
          </a:xfrm>
        </p:grpSpPr>
        <p:sp>
          <p:nvSpPr>
            <p:cNvPr id="34" name="橢圓 33"/>
            <p:cNvSpPr/>
            <p:nvPr/>
          </p:nvSpPr>
          <p:spPr>
            <a:xfrm>
              <a:off x="61757" y="296080"/>
              <a:ext cx="3262980" cy="2755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橢圓 4"/>
            <p:cNvSpPr/>
            <p:nvPr/>
          </p:nvSpPr>
          <p:spPr>
            <a:xfrm>
              <a:off x="126211" y="701313"/>
              <a:ext cx="3107887" cy="1945116"/>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2933700" eaLnBrk="1" fontAlgn="auto" hangingPunct="1">
                <a:defRPr/>
              </a:pPr>
              <a:r>
                <a:rPr lang="zh-TW" altLang="en-US" sz="2800" b="1" u="none" dirty="0">
                  <a:solidFill>
                    <a:srgbClr val="FFFF00"/>
                  </a:solidFill>
                  <a:effectLst>
                    <a:outerShdw blurRad="38100" dist="38100" dir="2700000" algn="tl">
                      <a:srgbClr val="000000">
                        <a:alpha val="43137"/>
                      </a:srgbClr>
                    </a:outerShdw>
                  </a:effectLst>
                  <a:ea typeface="Apple LiGothic" pitchFamily="2" charset="-120"/>
                </a:rPr>
                <a:t>儲蓄收</a:t>
              </a:r>
              <a:r>
                <a:rPr lang="zh-TW" altLang="en-US" sz="2800" b="1" u="none" dirty="0" smtClean="0">
                  <a:solidFill>
                    <a:srgbClr val="FFFF00"/>
                  </a:solidFill>
                  <a:effectLst>
                    <a:outerShdw blurRad="38100" dist="38100" dir="2700000" algn="tl">
                      <a:srgbClr val="000000">
                        <a:alpha val="43137"/>
                      </a:srgbClr>
                    </a:outerShdw>
                  </a:effectLst>
                  <a:ea typeface="Apple LiGothic" pitchFamily="2" charset="-120"/>
                </a:rPr>
                <a:t>入</a:t>
              </a:r>
              <a:endParaRPr lang="en-US" altLang="zh-TW" sz="2800" b="1" u="none" dirty="0" smtClean="0">
                <a:solidFill>
                  <a:srgbClr val="FFFF00"/>
                </a:solidFill>
                <a:effectLst>
                  <a:outerShdw blurRad="38100" dist="38100" dir="2700000" algn="tl">
                    <a:srgbClr val="000000">
                      <a:alpha val="43137"/>
                    </a:srgbClr>
                  </a:outerShdw>
                </a:effectLst>
                <a:ea typeface="Apple LiGothic" pitchFamily="2" charset="-120"/>
              </a:endParaRPr>
            </a:p>
            <a:p>
              <a:pPr algn="ctr" defTabSz="2933700" eaLnBrk="1" fontAlgn="auto" hangingPunct="1">
                <a:defRPr/>
              </a:pPr>
              <a:r>
                <a:rPr lang="en-US" altLang="zh-TW" sz="1500" b="1" dirty="0" smtClean="0">
                  <a:solidFill>
                    <a:srgbClr val="FFFF00"/>
                  </a:solidFill>
                  <a:effectLst>
                    <a:outerShdw blurRad="38100" dist="38100" dir="2700000" algn="tl">
                      <a:srgbClr val="000000">
                        <a:alpha val="43137"/>
                      </a:srgbClr>
                    </a:outerShdw>
                  </a:effectLst>
                  <a:ea typeface="Apple LiGothic" pitchFamily="2" charset="-120"/>
                </a:rPr>
                <a:t>Saving Interest</a:t>
              </a:r>
              <a:endParaRPr lang="zh-TW" altLang="en-US" sz="1500" b="1" u="none" dirty="0">
                <a:solidFill>
                  <a:srgbClr val="FFFF00"/>
                </a:solidFill>
                <a:effectLst>
                  <a:outerShdw blurRad="38100" dist="38100" dir="2700000" algn="tl">
                    <a:srgbClr val="000000">
                      <a:alpha val="43137"/>
                    </a:srgbClr>
                  </a:outerShdw>
                </a:effectLst>
                <a:ea typeface="Apple LiGothic" pitchFamily="2" charset="-120"/>
              </a:endParaRPr>
            </a:p>
          </p:txBody>
        </p:sp>
      </p:grpSp>
      <p:grpSp>
        <p:nvGrpSpPr>
          <p:cNvPr id="12" name="群組 35"/>
          <p:cNvGrpSpPr>
            <a:grpSpLocks/>
          </p:cNvGrpSpPr>
          <p:nvPr/>
        </p:nvGrpSpPr>
        <p:grpSpPr bwMode="auto">
          <a:xfrm>
            <a:off x="2057400" y="0"/>
            <a:ext cx="2570162" cy="647700"/>
            <a:chOff x="83926" y="189703"/>
            <a:chExt cx="3262980" cy="2755581"/>
          </a:xfrm>
        </p:grpSpPr>
        <p:sp>
          <p:nvSpPr>
            <p:cNvPr id="37" name="橢圓 36"/>
            <p:cNvSpPr/>
            <p:nvPr/>
          </p:nvSpPr>
          <p:spPr>
            <a:xfrm>
              <a:off x="83926" y="189703"/>
              <a:ext cx="3262980" cy="2755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橢圓 4"/>
            <p:cNvSpPr/>
            <p:nvPr/>
          </p:nvSpPr>
          <p:spPr>
            <a:xfrm>
              <a:off x="466856" y="585474"/>
              <a:ext cx="2805479" cy="1945116"/>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2933700" eaLnBrk="1" fontAlgn="auto" hangingPunct="1">
                <a:defRPr/>
              </a:pPr>
              <a:r>
                <a:rPr lang="zh-TW" altLang="en-US" sz="2800" b="1" u="none" dirty="0">
                  <a:solidFill>
                    <a:srgbClr val="FFFF00"/>
                  </a:solidFill>
                  <a:effectLst>
                    <a:outerShdw blurRad="38100" dist="38100" dir="2700000" algn="tl">
                      <a:srgbClr val="000000">
                        <a:alpha val="43137"/>
                      </a:srgbClr>
                    </a:outerShdw>
                  </a:effectLst>
                  <a:ea typeface="Apple LiGothic" pitchFamily="2" charset="-120"/>
                </a:rPr>
                <a:t>投資收</a:t>
              </a:r>
              <a:r>
                <a:rPr lang="zh-TW" altLang="en-US" sz="2800" b="1" u="none" dirty="0" smtClean="0">
                  <a:solidFill>
                    <a:srgbClr val="FFFF00"/>
                  </a:solidFill>
                  <a:effectLst>
                    <a:outerShdw blurRad="38100" dist="38100" dir="2700000" algn="tl">
                      <a:srgbClr val="000000">
                        <a:alpha val="43137"/>
                      </a:srgbClr>
                    </a:outerShdw>
                  </a:effectLst>
                  <a:ea typeface="Apple LiGothic" pitchFamily="2" charset="-120"/>
                </a:rPr>
                <a:t>入</a:t>
              </a:r>
              <a:r>
                <a:rPr lang="en-US" altLang="zh-TW" sz="1500" b="1" dirty="0" smtClean="0">
                  <a:solidFill>
                    <a:srgbClr val="FFFF00"/>
                  </a:solidFill>
                  <a:effectLst>
                    <a:outerShdw blurRad="38100" dist="38100" dir="2700000" algn="tl">
                      <a:srgbClr val="000000">
                        <a:alpha val="43137"/>
                      </a:srgbClr>
                    </a:outerShdw>
                  </a:effectLst>
                  <a:ea typeface="Apple LiGothic" pitchFamily="2" charset="-120"/>
                </a:rPr>
                <a:t>Investment Income</a:t>
              </a:r>
              <a:endParaRPr lang="zh-TW" altLang="en-US" sz="1500" b="1" u="none" dirty="0">
                <a:solidFill>
                  <a:srgbClr val="FFFF00"/>
                </a:solidFill>
                <a:effectLst>
                  <a:outerShdw blurRad="38100" dist="38100" dir="2700000" algn="tl">
                    <a:srgbClr val="000000">
                      <a:alpha val="43137"/>
                    </a:srgbClr>
                  </a:outerShdw>
                </a:effectLst>
                <a:ea typeface="Apple LiGothic" pitchFamily="2" charset="-120"/>
              </a:endParaRPr>
            </a:p>
          </p:txBody>
        </p:sp>
      </p:grpSp>
      <p:sp>
        <p:nvSpPr>
          <p:cNvPr id="40" name="流程圖: 程序 39"/>
          <p:cNvSpPr>
            <a:spLocks noChangeArrowheads="1"/>
          </p:cNvSpPr>
          <p:nvPr/>
        </p:nvSpPr>
        <p:spPr bwMode="auto">
          <a:xfrm>
            <a:off x="7323138" y="942974"/>
            <a:ext cx="1352550" cy="561975"/>
          </a:xfrm>
          <a:prstGeom prst="flowChartProcess">
            <a:avLst/>
          </a:prstGeom>
          <a:solidFill>
            <a:schemeClr val="accent1"/>
          </a:solidFill>
          <a:ln w="9525">
            <a:solidFill>
              <a:schemeClr val="tx1"/>
            </a:solidFill>
            <a:round/>
            <a:headEnd/>
            <a:tailEnd/>
          </a:ln>
        </p:spPr>
        <p:txBody>
          <a:bodyPr/>
          <a:lstStyle/>
          <a:p>
            <a:pPr algn="ctr"/>
            <a:r>
              <a:rPr lang="zh-TW" altLang="en-US" sz="2500" b="1" u="none" dirty="0">
                <a:solidFill>
                  <a:srgbClr val="FFFFFF"/>
                </a:solidFill>
                <a:ea typeface="Apple LiGothic" pitchFamily="2" charset="-120"/>
                <a:cs typeface="Arial" charset="0"/>
              </a:rPr>
              <a:t>銀</a:t>
            </a:r>
            <a:r>
              <a:rPr lang="zh-TW" altLang="en-US" sz="2500" b="1" u="none" dirty="0" smtClean="0">
                <a:solidFill>
                  <a:srgbClr val="FFFFFF"/>
                </a:solidFill>
                <a:ea typeface="Apple LiGothic" pitchFamily="2" charset="-120"/>
                <a:cs typeface="Arial" charset="0"/>
              </a:rPr>
              <a:t>行</a:t>
            </a:r>
            <a:r>
              <a:rPr lang="en-US" altLang="zh-TW" sz="2000" b="1" u="none" dirty="0" smtClean="0">
                <a:solidFill>
                  <a:srgbClr val="FFFFFF"/>
                </a:solidFill>
                <a:ea typeface="Apple LiGothic" pitchFamily="2" charset="-120"/>
                <a:cs typeface="Arial" charset="0"/>
              </a:rPr>
              <a:t>Bank</a:t>
            </a:r>
            <a:endParaRPr lang="en-CA" altLang="zh-TW" sz="2000" b="1" u="none" dirty="0">
              <a:solidFill>
                <a:srgbClr val="FFFFFF"/>
              </a:solidFill>
              <a:ea typeface="Apple LiGothic" pitchFamily="2" charset="-120"/>
              <a:cs typeface="Arial" charset="0"/>
            </a:endParaRPr>
          </a:p>
        </p:txBody>
      </p:sp>
      <p:sp>
        <p:nvSpPr>
          <p:cNvPr id="45" name="矩形 44"/>
          <p:cNvSpPr>
            <a:spLocks noChangeArrowheads="1"/>
          </p:cNvSpPr>
          <p:nvPr/>
        </p:nvSpPr>
        <p:spPr bwMode="auto">
          <a:xfrm rot="-1038911">
            <a:off x="3137345" y="615986"/>
            <a:ext cx="1687096" cy="650499"/>
          </a:xfrm>
          <a:prstGeom prst="rect">
            <a:avLst/>
          </a:prstGeom>
          <a:solidFill>
            <a:schemeClr val="accent1"/>
          </a:solidFill>
          <a:ln w="9525">
            <a:solidFill>
              <a:schemeClr val="tx1"/>
            </a:solidFill>
            <a:round/>
            <a:headEnd/>
            <a:tailEnd/>
          </a:ln>
        </p:spPr>
        <p:txBody>
          <a:bodyPr/>
          <a:lstStyle/>
          <a:p>
            <a:pPr algn="ctr"/>
            <a:r>
              <a:rPr lang="zh-TW" altLang="en-US" sz="2500" b="1" u="none" dirty="0">
                <a:solidFill>
                  <a:srgbClr val="FFFFFF"/>
                </a:solidFill>
                <a:ea typeface="Apple LiGothic" pitchFamily="2" charset="-120"/>
                <a:cs typeface="Arial" charset="0"/>
              </a:rPr>
              <a:t>股市基</a:t>
            </a:r>
            <a:r>
              <a:rPr lang="zh-TW" altLang="en-US" sz="2500" b="1" u="none" dirty="0" smtClean="0">
                <a:solidFill>
                  <a:srgbClr val="FFFFFF"/>
                </a:solidFill>
                <a:ea typeface="Apple LiGothic" pitchFamily="2" charset="-120"/>
                <a:cs typeface="Arial" charset="0"/>
              </a:rPr>
              <a:t>金</a:t>
            </a:r>
            <a:endParaRPr lang="en-US" altLang="zh-TW" sz="2500" b="1" u="none" dirty="0" smtClean="0">
              <a:solidFill>
                <a:srgbClr val="FFFFFF"/>
              </a:solidFill>
              <a:ea typeface="Apple LiGothic" pitchFamily="2" charset="-120"/>
              <a:cs typeface="Arial" charset="0"/>
            </a:endParaRPr>
          </a:p>
          <a:p>
            <a:pPr algn="ctr"/>
            <a:r>
              <a:rPr lang="en-US" altLang="zh-TW" sz="1500" b="1" dirty="0" smtClean="0">
                <a:solidFill>
                  <a:srgbClr val="FFFFFF"/>
                </a:solidFill>
                <a:ea typeface="Apple LiGothic" pitchFamily="2" charset="-120"/>
                <a:cs typeface="Arial" charset="0"/>
              </a:rPr>
              <a:t>Stocks &amp;Funds</a:t>
            </a:r>
            <a:endParaRPr lang="en-CA" altLang="zh-TW" sz="1500" b="1" u="none" dirty="0">
              <a:solidFill>
                <a:srgbClr val="FFFFFF"/>
              </a:solidFill>
              <a:ea typeface="Apple LiGothic" pitchFamily="2" charset="-120"/>
              <a:cs typeface="Arial" charset="0"/>
            </a:endParaRPr>
          </a:p>
        </p:txBody>
      </p:sp>
      <p:cxnSp>
        <p:nvCxnSpPr>
          <p:cNvPr id="48" name="直線單箭頭接點 47"/>
          <p:cNvCxnSpPr>
            <a:cxnSpLocks noChangeShapeType="1"/>
          </p:cNvCxnSpPr>
          <p:nvPr/>
        </p:nvCxnSpPr>
        <p:spPr bwMode="auto">
          <a:xfrm flipH="1" flipV="1">
            <a:off x="3733800" y="1373981"/>
            <a:ext cx="177800" cy="13096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 name="直線單箭頭接點 49"/>
          <p:cNvCxnSpPr>
            <a:cxnSpLocks noChangeShapeType="1"/>
            <a:endCxn id="37" idx="4"/>
          </p:cNvCxnSpPr>
          <p:nvPr/>
        </p:nvCxnSpPr>
        <p:spPr bwMode="auto">
          <a:xfrm flipH="1" flipV="1">
            <a:off x="3341687" y="647700"/>
            <a:ext cx="146050" cy="10596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2" name="直線單箭頭接點 51"/>
          <p:cNvCxnSpPr>
            <a:cxnSpLocks noChangeShapeType="1"/>
            <a:endCxn id="40" idx="1"/>
          </p:cNvCxnSpPr>
          <p:nvPr/>
        </p:nvCxnSpPr>
        <p:spPr bwMode="auto">
          <a:xfrm>
            <a:off x="6686550" y="1162052"/>
            <a:ext cx="636588" cy="6191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直線單箭頭接點 55"/>
          <p:cNvCxnSpPr>
            <a:cxnSpLocks noChangeShapeType="1"/>
            <a:stCxn id="40" idx="0"/>
          </p:cNvCxnSpPr>
          <p:nvPr/>
        </p:nvCxnSpPr>
        <p:spPr bwMode="auto">
          <a:xfrm flipH="1" flipV="1">
            <a:off x="7885113" y="683420"/>
            <a:ext cx="114300" cy="25955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 name="矩形 56"/>
          <p:cNvSpPr/>
          <p:nvPr/>
        </p:nvSpPr>
        <p:spPr>
          <a:xfrm>
            <a:off x="7098506" y="1581150"/>
            <a:ext cx="2045494" cy="93871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2</a:t>
            </a:r>
            <a:r>
              <a:rPr lang="zh-TW" altLang="en-US"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至</a:t>
            </a:r>
            <a:r>
              <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3</a:t>
            </a:r>
            <a:r>
              <a:rPr lang="zh-TW" altLang="en-US"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年計劃</a:t>
            </a:r>
            <a:endPar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endParaRPr>
          </a:p>
          <a:p>
            <a:pPr algn="ctr">
              <a:defRPr/>
            </a:pPr>
            <a:r>
              <a:rPr lang="en-US" altLang="zh-TW"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The </a:t>
            </a:r>
            <a:r>
              <a:rPr lang="en-US" altLang="zh-TW" sz="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2-3 Year Plan</a:t>
            </a:r>
          </a:p>
          <a:p>
            <a:pPr algn="ctr">
              <a:defRPr/>
            </a:pPr>
            <a:endParaRPr lang="en-US" altLang="zh-TW" sz="2000" b="1" u="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endParaRPr>
          </a:p>
        </p:txBody>
      </p:sp>
      <p:sp>
        <p:nvSpPr>
          <p:cNvPr id="2" name="橢圓 1"/>
          <p:cNvSpPr>
            <a:spLocks noChangeArrowheads="1"/>
          </p:cNvSpPr>
          <p:nvPr/>
        </p:nvSpPr>
        <p:spPr bwMode="auto">
          <a:xfrm>
            <a:off x="3768725" y="1702594"/>
            <a:ext cx="346075" cy="259556"/>
          </a:xfrm>
          <a:prstGeom prst="ellipse">
            <a:avLst/>
          </a:prstGeom>
          <a:solidFill>
            <a:srgbClr val="FF0000"/>
          </a:solidFill>
          <a:ln w="9525">
            <a:solidFill>
              <a:schemeClr val="tx1"/>
            </a:solidFill>
            <a:round/>
            <a:headEnd/>
            <a:tailEnd/>
          </a:ln>
        </p:spPr>
        <p:txBody>
          <a:bodyPr/>
          <a:lstStyle/>
          <a:p>
            <a:endParaRPr lang="zh-TW" altLang="en-US" sz="1800" u="none">
              <a:ea typeface="Apple LiGothic" pitchFamily="2" charset="-120"/>
            </a:endParaRPr>
          </a:p>
        </p:txBody>
      </p:sp>
      <p:sp>
        <p:nvSpPr>
          <p:cNvPr id="39" name="矩形 56"/>
          <p:cNvSpPr/>
          <p:nvPr/>
        </p:nvSpPr>
        <p:spPr>
          <a:xfrm>
            <a:off x="5562600" y="4476750"/>
            <a:ext cx="3810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
            </a:r>
            <a:br>
              <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br>
            <a:r>
              <a:rPr lang="en-US" altLang="zh-TW"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MPCP </a:t>
            </a:r>
            <a:r>
              <a:rPr lang="zh-TW" altLang="en-US" sz="2000" b="1" u="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rPr>
              <a:t>管理業積紅利計劃</a:t>
            </a:r>
            <a:endParaRPr lang="en-US" altLang="zh-TW" sz="2000" b="1" u="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Apple LiGothic" pitchFamily="2" charset="-120"/>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10400" y="2266950"/>
            <a:ext cx="194540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88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nodeType="afterGroup">
                            <p:stCondLst>
                              <p:cond delay="1000"/>
                            </p:stCondLst>
                            <p:childTnLst>
                              <p:par>
                                <p:cTn id="44" presetID="10" presetClass="entr" presetSubtype="0"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par>
                          <p:cTn id="47" fill="hold" nodeType="afterGroup">
                            <p:stCondLst>
                              <p:cond delay="15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nodeType="afterGroup">
                            <p:stCondLst>
                              <p:cond delay="1000"/>
                            </p:stCondLst>
                            <p:childTnLst>
                              <p:par>
                                <p:cTn id="61" presetID="10" presetClass="entr" presetSubtype="0"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nodeType="afterGroup">
                            <p:stCondLst>
                              <p:cond delay="15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52"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Scale>
                                      <p:cBhvr>
                                        <p:cTn id="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41"/>
                                        </p:tgtEl>
                                        <p:attrNameLst>
                                          <p:attrName>ppt_x</p:attrName>
                                          <p:attrName>ppt_y</p:attrName>
                                        </p:attrNameLst>
                                      </p:cBhvr>
                                    </p:animMotion>
                                    <p:animEffect transition="in" filter="fade">
                                      <p:cBhvr>
                                        <p:cTn id="83" dur="1000"/>
                                        <p:tgtEl>
                                          <p:spTgt spid="41"/>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Scale>
                                      <p:cBhvr>
                                        <p:cTn id="8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39"/>
                                        </p:tgtEl>
                                        <p:attrNameLst>
                                          <p:attrName>ppt_x</p:attrName>
                                          <p:attrName>ppt_y</p:attrName>
                                        </p:attrNameLst>
                                      </p:cBhvr>
                                    </p:animMotion>
                                    <p:animEffect transition="in" filter="fade">
                                      <p:cBhvr>
                                        <p:cTn id="88" dur="10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52" presetClass="entr" presetSubtype="0" fill="hold" grpId="1" nodeType="clickEffect">
                                  <p:stCondLst>
                                    <p:cond delay="0"/>
                                  </p:stCondLst>
                                  <p:childTnLst>
                                    <p:set>
                                      <p:cBhvr>
                                        <p:cTn id="110" dur="1" fill="hold">
                                          <p:stCondLst>
                                            <p:cond delay="0"/>
                                          </p:stCondLst>
                                        </p:cTn>
                                        <p:tgtEl>
                                          <p:spTgt spid="57"/>
                                        </p:tgtEl>
                                        <p:attrNameLst>
                                          <p:attrName>style.visibility</p:attrName>
                                        </p:attrNameLst>
                                      </p:cBhvr>
                                      <p:to>
                                        <p:strVal val="visible"/>
                                      </p:to>
                                    </p:set>
                                    <p:animScale>
                                      <p:cBhvr>
                                        <p:cTn id="111"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57"/>
                                        </p:tgtEl>
                                        <p:attrNameLst>
                                          <p:attrName>ppt_x</p:attrName>
                                          <p:attrName>ppt_y</p:attrName>
                                        </p:attrNameLst>
                                      </p:cBhvr>
                                    </p:animMotion>
                                    <p:animEffect transition="in" filter="fade">
                                      <p:cBhvr>
                                        <p:cTn id="113"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23" grpId="0"/>
      <p:bldP spid="26" grpId="0"/>
      <p:bldP spid="27" grpId="0"/>
      <p:bldP spid="30" grpId="0" animBg="1"/>
      <p:bldP spid="31" grpId="0"/>
      <p:bldP spid="40" grpId="0" animBg="1"/>
      <p:bldP spid="45" grpId="0" animBg="1"/>
      <p:bldP spid="57" grpId="0"/>
      <p:bldP spid="57" grpId="1"/>
      <p:bldP spid="2"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hape 1206"/>
          <p:cNvSpPr/>
          <p:nvPr/>
        </p:nvSpPr>
        <p:spPr>
          <a:xfrm>
            <a:off x="5029201" y="112806"/>
            <a:ext cx="3810000" cy="900244"/>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ctr" defTabSz="685783"/>
            <a:r>
              <a:rPr lang="zh-TW" altLang="en-US" sz="2000" b="1" i="1" dirty="0" smtClean="0">
                <a:solidFill>
                  <a:srgbClr val="0070C0"/>
                </a:solidFill>
                <a:ea typeface="Apple LiGothic" pitchFamily="2" charset="-120"/>
                <a:cs typeface="Heiti TC Light"/>
              </a:rPr>
              <a:t>在</a:t>
            </a:r>
            <a:r>
              <a:rPr lang="zh-TW" altLang="en-US" sz="2000" b="1" i="1" dirty="0">
                <a:solidFill>
                  <a:srgbClr val="0070C0"/>
                </a:solidFill>
                <a:ea typeface="Apple LiGothic" pitchFamily="2" charset="-120"/>
                <a:cs typeface="Heiti TC Light"/>
              </a:rPr>
              <a:t>今天</a:t>
            </a:r>
            <a:r>
              <a:rPr lang="zh-TW" altLang="en-US" sz="2000" b="1" i="1" dirty="0" smtClean="0">
                <a:solidFill>
                  <a:srgbClr val="0070C0"/>
                </a:solidFill>
                <a:ea typeface="Apple LiGothic" pitchFamily="2" charset="-120"/>
                <a:cs typeface="Heiti TC Light"/>
              </a:rPr>
              <a:t>的</a:t>
            </a:r>
            <a:r>
              <a:rPr lang="zh-TW" altLang="en-US" sz="2000" b="1" i="1" dirty="0">
                <a:solidFill>
                  <a:srgbClr val="0070C0"/>
                </a:solidFill>
                <a:ea typeface="Apple LiGothic" pitchFamily="2" charset="-120"/>
                <a:cs typeface="Heiti TC Light"/>
              </a:rPr>
              <a:t>銀行</a:t>
            </a:r>
            <a:r>
              <a:rPr lang="zh-TW" altLang="en-US" sz="2000" b="1" i="1" dirty="0" smtClean="0">
                <a:solidFill>
                  <a:srgbClr val="0070C0"/>
                </a:solidFill>
                <a:ea typeface="Apple LiGothic" pitchFamily="2" charset="-120"/>
                <a:cs typeface="Heiti TC Light"/>
              </a:rPr>
              <a:t>匯率下，你有這麼多現金作出投資嗎？</a:t>
            </a:r>
            <a:r>
              <a:rPr sz="1400" b="1" i="1" dirty="0" smtClean="0">
                <a:solidFill>
                  <a:srgbClr val="0070C0"/>
                </a:solidFill>
                <a:ea typeface="Apple LiGothic" pitchFamily="2" charset="-120"/>
                <a:cs typeface="Heiti TC Light"/>
              </a:rPr>
              <a:t>Will </a:t>
            </a:r>
            <a:r>
              <a:rPr sz="1400" b="1" i="1" dirty="0">
                <a:solidFill>
                  <a:srgbClr val="0070C0"/>
                </a:solidFill>
                <a:ea typeface="Apple LiGothic" pitchFamily="2" charset="-120"/>
                <a:cs typeface="Heiti TC Light"/>
              </a:rPr>
              <a:t>you have this </a:t>
            </a:r>
            <a:r>
              <a:rPr lang="en-US" sz="1400" b="1" i="1" dirty="0" smtClean="0">
                <a:solidFill>
                  <a:srgbClr val="0070C0"/>
                </a:solidFill>
                <a:ea typeface="Apple LiGothic" pitchFamily="2" charset="-120"/>
                <a:cs typeface="Heiti TC Light"/>
              </a:rPr>
              <a:t>c</a:t>
            </a:r>
            <a:r>
              <a:rPr sz="1400" b="1" i="1" dirty="0" smtClean="0">
                <a:solidFill>
                  <a:srgbClr val="0070C0"/>
                </a:solidFill>
                <a:ea typeface="Apple LiGothic" pitchFamily="2" charset="-120"/>
                <a:cs typeface="Heiti TC Light"/>
              </a:rPr>
              <a:t>ash </a:t>
            </a:r>
            <a:r>
              <a:rPr sz="1400" b="1" i="1" dirty="0">
                <a:solidFill>
                  <a:srgbClr val="0070C0"/>
                </a:solidFill>
                <a:ea typeface="Apple LiGothic" pitchFamily="2" charset="-120"/>
                <a:cs typeface="Heiti TC Light"/>
              </a:rPr>
              <a:t>invested</a:t>
            </a:r>
            <a:r>
              <a:rPr lang="en-US" sz="1400" b="1" i="1" dirty="0">
                <a:solidFill>
                  <a:srgbClr val="0070C0"/>
                </a:solidFill>
                <a:ea typeface="Apple LiGothic" pitchFamily="2" charset="-120"/>
                <a:cs typeface="Heiti TC Light"/>
              </a:rPr>
              <a:t> in the </a:t>
            </a:r>
            <a:r>
              <a:rPr lang="en-US" sz="1400" b="1" i="1" dirty="0" smtClean="0">
                <a:solidFill>
                  <a:srgbClr val="0070C0"/>
                </a:solidFill>
                <a:ea typeface="Apple LiGothic" pitchFamily="2" charset="-120"/>
                <a:cs typeface="Heiti TC Light"/>
              </a:rPr>
              <a:t>b</a:t>
            </a:r>
            <a:r>
              <a:rPr sz="1400" b="1" i="1" dirty="0" smtClean="0">
                <a:solidFill>
                  <a:srgbClr val="0070C0"/>
                </a:solidFill>
                <a:ea typeface="Apple LiGothic" pitchFamily="2" charset="-120"/>
                <a:cs typeface="Heiti TC Light"/>
              </a:rPr>
              <a:t>ank </a:t>
            </a:r>
            <a:r>
              <a:rPr sz="1400" b="1" i="1" dirty="0">
                <a:solidFill>
                  <a:srgbClr val="0070C0"/>
                </a:solidFill>
                <a:ea typeface="Apple LiGothic" pitchFamily="2" charset="-120"/>
                <a:cs typeface="Heiti TC Light"/>
              </a:rPr>
              <a:t>at today’s rates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554941" cy="5143500"/>
          </a:xfrm>
          <a:prstGeom prst="rect">
            <a:avLst/>
          </a:prstGeom>
        </p:spPr>
      </p:pic>
      <p:sp>
        <p:nvSpPr>
          <p:cNvPr id="7" name="Isosceles Triangle 6"/>
          <p:cNvSpPr/>
          <p:nvPr/>
        </p:nvSpPr>
        <p:spPr>
          <a:xfrm rot="16200000">
            <a:off x="4314400" y="285997"/>
            <a:ext cx="255896" cy="22518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a typeface="Apple LiGothic" pitchFamily="2" charset="-120"/>
              <a:cs typeface="Heiti TC Light"/>
            </a:endParaRPr>
          </a:p>
        </p:txBody>
      </p:sp>
      <p:sp>
        <p:nvSpPr>
          <p:cNvPr id="8" name="Rectangle 7"/>
          <p:cNvSpPr/>
          <p:nvPr/>
        </p:nvSpPr>
        <p:spPr>
          <a:xfrm>
            <a:off x="1" y="2977116"/>
            <a:ext cx="4554941" cy="1977656"/>
          </a:xfrm>
          <a:prstGeom prst="rect">
            <a:avLst/>
          </a:prstGeom>
          <a:solidFill>
            <a:srgbClr val="0070C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zh-TW" altLang="en-US" sz="3000" dirty="0" smtClean="0">
                <a:solidFill>
                  <a:prstClr val="white"/>
                </a:solidFill>
                <a:ea typeface="Apple LiGothic" pitchFamily="2" charset="-120"/>
                <a:cs typeface="Heiti TC Light"/>
              </a:rPr>
              <a:t>超連鎖™收入</a:t>
            </a:r>
            <a:endParaRPr lang="en-US" altLang="zh-TW" sz="3000" dirty="0" smtClean="0">
              <a:solidFill>
                <a:prstClr val="white"/>
              </a:solidFill>
              <a:ea typeface="Apple LiGothic" pitchFamily="2" charset="-120"/>
              <a:cs typeface="Heiti TC Light"/>
            </a:endParaRPr>
          </a:p>
          <a:p>
            <a:pPr algn="ctr" defTabSz="685783"/>
            <a:r>
              <a:rPr lang="en-US" sz="2000" dirty="0" err="1" smtClean="0">
                <a:solidFill>
                  <a:prstClr val="white"/>
                </a:solidFill>
                <a:ea typeface="Apple LiGothic" pitchFamily="2" charset="-120"/>
                <a:cs typeface="Heiti TC Light"/>
              </a:rPr>
              <a:t>UnFranchise</a:t>
            </a:r>
            <a:r>
              <a:rPr lang="en-US" sz="2000" baseline="30000" dirty="0">
                <a:solidFill>
                  <a:prstClr val="white"/>
                </a:solidFill>
                <a:ea typeface="Apple LiGothic" pitchFamily="2" charset="-120"/>
                <a:cs typeface="Heiti TC Light"/>
              </a:rPr>
              <a:t>™</a:t>
            </a:r>
            <a:r>
              <a:rPr lang="en-US" sz="2000" dirty="0" smtClean="0">
                <a:solidFill>
                  <a:prstClr val="white"/>
                </a:solidFill>
                <a:ea typeface="Apple LiGothic" pitchFamily="2" charset="-120"/>
                <a:cs typeface="Heiti TC Light"/>
              </a:rPr>
              <a:t> </a:t>
            </a:r>
            <a:r>
              <a:rPr lang="en-US" sz="2000" dirty="0">
                <a:solidFill>
                  <a:prstClr val="white"/>
                </a:solidFill>
                <a:ea typeface="Apple LiGothic" pitchFamily="2" charset="-120"/>
                <a:cs typeface="Heiti TC Light"/>
              </a:rPr>
              <a:t>Income </a:t>
            </a:r>
            <a:endParaRPr lang="en-US" sz="2000" dirty="0" smtClean="0">
              <a:solidFill>
                <a:prstClr val="white"/>
              </a:solidFill>
              <a:ea typeface="Apple LiGothic" pitchFamily="2" charset="-120"/>
              <a:cs typeface="Heiti TC Light"/>
            </a:endParaRPr>
          </a:p>
          <a:p>
            <a:pPr algn="ctr" defTabSz="685783"/>
            <a:r>
              <a:rPr lang="en-US" sz="3000" dirty="0" smtClean="0">
                <a:solidFill>
                  <a:prstClr val="white"/>
                </a:solidFill>
                <a:ea typeface="Apple LiGothic" pitchFamily="2" charset="-120"/>
                <a:cs typeface="Heiti TC Light"/>
              </a:rPr>
              <a:t>vs</a:t>
            </a:r>
            <a:r>
              <a:rPr lang="en-US" sz="3000" dirty="0">
                <a:solidFill>
                  <a:prstClr val="white"/>
                </a:solidFill>
                <a:ea typeface="Apple LiGothic" pitchFamily="2" charset="-120"/>
                <a:cs typeface="Heiti TC Light"/>
              </a:rPr>
              <a:t>. </a:t>
            </a:r>
            <a:br>
              <a:rPr lang="en-US" sz="3000" dirty="0">
                <a:solidFill>
                  <a:prstClr val="white"/>
                </a:solidFill>
                <a:ea typeface="Apple LiGothic" pitchFamily="2" charset="-120"/>
                <a:cs typeface="Heiti TC Light"/>
              </a:rPr>
            </a:br>
            <a:r>
              <a:rPr lang="en-US" altLang="zh-TW" sz="3000" dirty="0" smtClean="0">
                <a:solidFill>
                  <a:prstClr val="white"/>
                </a:solidFill>
                <a:ea typeface="Apple LiGothic" pitchFamily="2" charset="-120"/>
                <a:cs typeface="Heiti TC Light"/>
              </a:rPr>
              <a:t>4%</a:t>
            </a:r>
            <a:r>
              <a:rPr lang="zh-TW" altLang="en-US" sz="3000" dirty="0" smtClean="0">
                <a:solidFill>
                  <a:prstClr val="white"/>
                </a:solidFill>
                <a:ea typeface="Apple LiGothic" pitchFamily="2" charset="-120"/>
                <a:cs typeface="Heiti TC Light"/>
              </a:rPr>
              <a:t>的投資法則</a:t>
            </a:r>
            <a:endParaRPr lang="en-US" altLang="zh-TW" sz="3000" dirty="0" smtClean="0">
              <a:solidFill>
                <a:prstClr val="white"/>
              </a:solidFill>
              <a:ea typeface="Apple LiGothic" pitchFamily="2" charset="-120"/>
              <a:cs typeface="Heiti TC Light"/>
            </a:endParaRPr>
          </a:p>
          <a:p>
            <a:pPr algn="ctr" defTabSz="685783"/>
            <a:r>
              <a:rPr lang="en-US" sz="2000" dirty="0" smtClean="0">
                <a:solidFill>
                  <a:prstClr val="white"/>
                </a:solidFill>
                <a:ea typeface="Apple LiGothic" pitchFamily="2" charset="-120"/>
                <a:cs typeface="Heiti TC Light"/>
              </a:rPr>
              <a:t>The </a:t>
            </a:r>
            <a:r>
              <a:rPr lang="en-US" sz="2000" dirty="0">
                <a:solidFill>
                  <a:prstClr val="white"/>
                </a:solidFill>
                <a:ea typeface="Apple LiGothic" pitchFamily="2" charset="-120"/>
                <a:cs typeface="Heiti TC Light"/>
              </a:rPr>
              <a:t>4% Rule Investment</a:t>
            </a:r>
          </a:p>
        </p:txBody>
      </p:sp>
      <p:graphicFrame>
        <p:nvGraphicFramePr>
          <p:cNvPr id="9" name="Table 8"/>
          <p:cNvGraphicFramePr>
            <a:graphicFrameLocks noGrp="1"/>
          </p:cNvGraphicFramePr>
          <p:nvPr>
            <p:extLst>
              <p:ext uri="{D42A27DB-BD31-4B8C-83A1-F6EECF244321}">
                <p14:modId xmlns:p14="http://schemas.microsoft.com/office/powerpoint/2010/main" val="3035128502"/>
              </p:ext>
            </p:extLst>
          </p:nvPr>
        </p:nvGraphicFramePr>
        <p:xfrm>
          <a:off x="4905106" y="1069923"/>
          <a:ext cx="3951028" cy="3814386"/>
        </p:xfrm>
        <a:graphic>
          <a:graphicData uri="http://schemas.openxmlformats.org/drawingml/2006/table">
            <a:tbl>
              <a:tblPr firstRow="1" bandRow="1">
                <a:tableStyleId>{BC89EF96-8CEA-46FF-86C4-4CE0E7609802}</a:tableStyleId>
              </a:tblPr>
              <a:tblGrid>
                <a:gridCol w="1975514"/>
                <a:gridCol w="1975514"/>
              </a:tblGrid>
              <a:tr h="880611">
                <a:tc>
                  <a:txBody>
                    <a:bodyPr/>
                    <a:lstStyle/>
                    <a:p>
                      <a:pPr algn="ctr"/>
                      <a:endParaRPr lang="en-US" sz="1200" b="0" dirty="0" smtClean="0">
                        <a:solidFill>
                          <a:schemeClr val="bg1"/>
                        </a:solidFill>
                        <a:latin typeface="+mn-lt"/>
                        <a:ea typeface="Apple LiGothic" pitchFamily="2" charset="-120"/>
                        <a:cs typeface="儷黑 Pro"/>
                      </a:endParaRPr>
                    </a:p>
                    <a:p>
                      <a:pPr algn="ctr"/>
                      <a:r>
                        <a:rPr lang="zh-TW" altLang="en-US" sz="1500" b="0" dirty="0" smtClean="0">
                          <a:solidFill>
                            <a:schemeClr val="bg1"/>
                          </a:solidFill>
                          <a:latin typeface="+mn-lt"/>
                          <a:ea typeface="Apple LiGothic" pitchFamily="2" charset="-120"/>
                          <a:cs typeface="儷黑 Pro"/>
                        </a:rPr>
                        <a:t>超連鎖™永續收入</a:t>
                      </a:r>
                    </a:p>
                    <a:p>
                      <a:pPr algn="ctr"/>
                      <a:r>
                        <a:rPr lang="en-US" sz="1500" b="0" dirty="0" err="1" smtClean="0">
                          <a:solidFill>
                            <a:schemeClr val="bg1"/>
                          </a:solidFill>
                          <a:latin typeface="+mn-lt"/>
                          <a:ea typeface="Apple LiGothic" pitchFamily="2" charset="-120"/>
                          <a:cs typeface="儷黑 Pro"/>
                        </a:rPr>
                        <a:t>UnFranchise</a:t>
                      </a:r>
                      <a:r>
                        <a:rPr lang="en-US" sz="1600" b="1" baseline="30000" dirty="0" smtClean="0">
                          <a:solidFill>
                            <a:prstClr val="white"/>
                          </a:solidFill>
                          <a:latin typeface="+mn-lt"/>
                          <a:ea typeface="Apple LiGothic" pitchFamily="2" charset="-120"/>
                          <a:cs typeface="儷黑 Pro"/>
                        </a:rPr>
                        <a:t>™</a:t>
                      </a:r>
                      <a:r>
                        <a:rPr lang="en-US" sz="1500" b="0" baseline="0" dirty="0" smtClean="0">
                          <a:solidFill>
                            <a:schemeClr val="bg1"/>
                          </a:solidFill>
                          <a:latin typeface="+mn-lt"/>
                          <a:ea typeface="Apple LiGothic" pitchFamily="2" charset="-120"/>
                          <a:cs typeface="儷黑 Pro"/>
                        </a:rPr>
                        <a:t> Ongoing Income </a:t>
                      </a:r>
                      <a:endParaRPr lang="en-US" sz="1500" b="0" dirty="0">
                        <a:solidFill>
                          <a:schemeClr val="bg1"/>
                        </a:solidFill>
                        <a:latin typeface="+mn-lt"/>
                        <a:ea typeface="Apple LiGothic" pitchFamily="2" charset="-120"/>
                        <a:cs typeface="儷黑 Pro"/>
                      </a:endParaRPr>
                    </a:p>
                  </a:txBody>
                  <a:tcPr marL="68580" marR="68580" marT="34290" marB="34290">
                    <a:solidFill>
                      <a:schemeClr val="tx2"/>
                    </a:solidFill>
                  </a:tcPr>
                </a:tc>
                <a:tc>
                  <a:txBody>
                    <a:bodyPr/>
                    <a:lstStyle/>
                    <a:p>
                      <a:pPr algn="ctr"/>
                      <a:r>
                        <a:rPr lang="en-US" altLang="zh-TW" sz="1500" b="0" dirty="0" smtClean="0">
                          <a:solidFill>
                            <a:schemeClr val="bg1"/>
                          </a:solidFill>
                          <a:latin typeface="+mn-lt"/>
                          <a:ea typeface="Apple LiGothic" pitchFamily="2" charset="-120"/>
                          <a:cs typeface="儷黑 Pro"/>
                        </a:rPr>
                        <a:t>4%</a:t>
                      </a:r>
                      <a:r>
                        <a:rPr lang="zh-TW" altLang="en-US" sz="1500" b="0" dirty="0" smtClean="0">
                          <a:solidFill>
                            <a:schemeClr val="bg1"/>
                          </a:solidFill>
                          <a:latin typeface="+mn-lt"/>
                          <a:ea typeface="Apple LiGothic" pitchFamily="2" charset="-120"/>
                          <a:cs typeface="儷黑 Pro"/>
                        </a:rPr>
                        <a:t>的投資法則</a:t>
                      </a:r>
                      <a:r>
                        <a:rPr lang="en-US" sz="1500" b="0" dirty="0" smtClean="0">
                          <a:solidFill>
                            <a:schemeClr val="bg1"/>
                          </a:solidFill>
                          <a:latin typeface="+mn-lt"/>
                          <a:ea typeface="Apple LiGothic" pitchFamily="2" charset="-120"/>
                          <a:cs typeface="儷黑 Pro"/>
                        </a:rPr>
                        <a:t>Equivalent Investment earning</a:t>
                      </a:r>
                      <a:r>
                        <a:rPr lang="en-US" sz="1500" b="0" baseline="0" dirty="0" smtClean="0">
                          <a:solidFill>
                            <a:schemeClr val="bg1"/>
                          </a:solidFill>
                          <a:latin typeface="+mn-lt"/>
                          <a:ea typeface="Apple LiGothic" pitchFamily="2" charset="-120"/>
                          <a:cs typeface="儷黑 Pro"/>
                        </a:rPr>
                        <a:t> at 4%</a:t>
                      </a:r>
                      <a:r>
                        <a:rPr lang="en-US" sz="1500" b="0" dirty="0" smtClean="0">
                          <a:solidFill>
                            <a:schemeClr val="bg1"/>
                          </a:solidFill>
                          <a:latin typeface="+mn-lt"/>
                          <a:ea typeface="Apple LiGothic" pitchFamily="2" charset="-120"/>
                          <a:cs typeface="儷黑 Pro"/>
                        </a:rPr>
                        <a:t> </a:t>
                      </a:r>
                      <a:endParaRPr lang="en-US" sz="1500" b="0" dirty="0">
                        <a:solidFill>
                          <a:schemeClr val="bg1"/>
                        </a:solidFill>
                        <a:latin typeface="+mn-lt"/>
                        <a:ea typeface="Apple LiGothic" pitchFamily="2" charset="-120"/>
                        <a:cs typeface="儷黑 Pro"/>
                      </a:endParaRPr>
                    </a:p>
                  </a:txBody>
                  <a:tcPr marL="68580" marR="68580" marT="34290" marB="34290">
                    <a:solidFill>
                      <a:schemeClr val="tx2"/>
                    </a:solidFill>
                  </a:tcPr>
                </a:tc>
              </a:tr>
              <a:tr h="628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$4,600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經理級</a:t>
                      </a:r>
                      <a:r>
                        <a:rPr lang="en-US" sz="1100" b="0" dirty="0" smtClean="0">
                          <a:solidFill>
                            <a:schemeClr val="tx1">
                              <a:lumMod val="75000"/>
                            </a:schemeClr>
                          </a:solidFill>
                          <a:latin typeface="+mn-lt"/>
                          <a:ea typeface="Apple LiGothic" pitchFamily="2" charset="-120"/>
                          <a:cs typeface="儷黑 Pro"/>
                        </a:rPr>
                        <a:t>Executive coordinator/ </a:t>
                      </a:r>
                      <a:r>
                        <a:rPr lang="zh-TW" altLang="en-US" sz="1100" b="0" dirty="0" smtClean="0">
                          <a:solidFill>
                            <a:schemeClr val="tx1">
                              <a:lumMod val="75000"/>
                            </a:schemeClr>
                          </a:solidFill>
                          <a:latin typeface="+mn-lt"/>
                          <a:ea typeface="Apple LiGothic" pitchFamily="2" charset="-120"/>
                          <a:cs typeface="儷黑 Pro"/>
                        </a:rPr>
                        <a:t>主管經理級</a:t>
                      </a:r>
                      <a:r>
                        <a:rPr lang="en-US" sz="1100" b="0" dirty="0" smtClean="0">
                          <a:solidFill>
                            <a:schemeClr val="tx1">
                              <a:lumMod val="75000"/>
                            </a:schemeClr>
                          </a:solidFill>
                          <a:latin typeface="+mn-lt"/>
                          <a:ea typeface="Apple LiGothic" pitchFamily="2" charset="-120"/>
                          <a:cs typeface="儷黑 Pro"/>
                        </a:rPr>
                        <a:t>Master)</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$1,380,000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r h="507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$34,500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專業經理級</a:t>
                      </a:r>
                      <a:r>
                        <a:rPr lang="en-US" sz="1100" b="0" dirty="0" smtClean="0">
                          <a:solidFill>
                            <a:schemeClr val="tx1">
                              <a:lumMod val="75000"/>
                            </a:schemeClr>
                          </a:solidFill>
                          <a:latin typeface="+mn-lt"/>
                          <a:ea typeface="Apple LiGothic" pitchFamily="2" charset="-120"/>
                          <a:cs typeface="儷黑 Pro"/>
                        </a:rPr>
                        <a:t>Professional coordinator)</a:t>
                      </a:r>
                      <a:endParaRPr lang="en-US" sz="1400" b="0" dirty="0" smtClean="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c>
                  <a:txBody>
                    <a:bodyPr/>
                    <a:lstStyle/>
                    <a:p>
                      <a:pPr algn="ctr"/>
                      <a:r>
                        <a:rPr lang="en-US" sz="1400" b="0" dirty="0" smtClean="0">
                          <a:solidFill>
                            <a:schemeClr val="tx1">
                              <a:lumMod val="75000"/>
                            </a:schemeClr>
                          </a:solidFill>
                          <a:latin typeface="+mn-lt"/>
                          <a:ea typeface="Apple LiGothic" pitchFamily="2" charset="-120"/>
                          <a:cs typeface="儷黑 Pro"/>
                        </a:rPr>
                        <a:t>$11,040,000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r>
              <a:tr h="507018">
                <a:tc>
                  <a:txBody>
                    <a:bodyPr/>
                    <a:lstStyle/>
                    <a:p>
                      <a:pPr lvl="0" algn="ctr" defTabSz="914400"/>
                      <a:r>
                        <a:rPr lang="en-US" sz="1400" b="0" dirty="0" smtClean="0">
                          <a:solidFill>
                            <a:schemeClr val="tx1">
                              <a:lumMod val="75000"/>
                            </a:schemeClr>
                          </a:solidFill>
                          <a:latin typeface="+mn-lt"/>
                          <a:ea typeface="Apple LiGothic" pitchFamily="2" charset="-120"/>
                          <a:cs typeface="儷黑 Pro"/>
                        </a:rPr>
                        <a:t>$76,600 / Month</a:t>
                      </a:r>
                    </a:p>
                    <a:p>
                      <a:pPr lvl="0" algn="ctr" defTabSz="914400"/>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總顧問經理級</a:t>
                      </a:r>
                      <a:r>
                        <a:rPr lang="en-US" sz="1100" b="0" dirty="0" smtClean="0">
                          <a:solidFill>
                            <a:schemeClr val="tx1">
                              <a:lumMod val="75000"/>
                            </a:schemeClr>
                          </a:solidFill>
                          <a:latin typeface="+mn-lt"/>
                          <a:ea typeface="Apple LiGothic" pitchFamily="2" charset="-120"/>
                          <a:cs typeface="儷黑 Pro"/>
                        </a:rPr>
                        <a:t>National supervising)</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$24,512,000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r h="507018">
                <a:tc>
                  <a:txBody>
                    <a:bodyPr/>
                    <a:lstStyle/>
                    <a:p>
                      <a:pPr lvl="0" algn="ctr" defTabSz="914400"/>
                      <a:r>
                        <a:rPr lang="en-US" sz="1400" b="0" dirty="0" smtClean="0">
                          <a:solidFill>
                            <a:schemeClr val="tx1">
                              <a:lumMod val="75000"/>
                            </a:schemeClr>
                          </a:solidFill>
                          <a:latin typeface="+mn-lt"/>
                          <a:ea typeface="Apple LiGothic" pitchFamily="2" charset="-120"/>
                          <a:cs typeface="儷黑 Pro"/>
                        </a:rPr>
                        <a:t>$138,000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a:t>
                      </a:r>
                      <a:r>
                        <a:rPr lang="zh-TW" altLang="en-US" sz="1100" b="0" dirty="0" smtClean="0">
                          <a:solidFill>
                            <a:schemeClr val="tx1">
                              <a:lumMod val="75000"/>
                            </a:schemeClr>
                          </a:solidFill>
                          <a:latin typeface="+mn-lt"/>
                          <a:ea typeface="Apple LiGothic" pitchFamily="2" charset="-120"/>
                          <a:cs typeface="儷黑 Pro"/>
                        </a:rPr>
                        <a:t>高級顧問經理級</a:t>
                      </a:r>
                      <a:r>
                        <a:rPr lang="en-US" sz="1100" b="0" dirty="0" smtClean="0">
                          <a:solidFill>
                            <a:schemeClr val="tx1">
                              <a:lumMod val="75000"/>
                            </a:schemeClr>
                          </a:solidFill>
                          <a:latin typeface="+mn-lt"/>
                          <a:ea typeface="Apple LiGothic" pitchFamily="2" charset="-120"/>
                          <a:cs typeface="儷黑 Pro"/>
                        </a:rPr>
                        <a:t>Director)</a:t>
                      </a:r>
                    </a:p>
                  </a:txBody>
                  <a:tcPr marL="68580" marR="68580" marT="34290" marB="34290">
                    <a:solidFill>
                      <a:schemeClr val="accent1">
                        <a:lumMod val="20000"/>
                        <a:lumOff val="80000"/>
                      </a:schemeClr>
                    </a:solidFill>
                  </a:tcPr>
                </a:tc>
                <a:tc>
                  <a:txBody>
                    <a:bodyPr/>
                    <a:lstStyle/>
                    <a:p>
                      <a:pPr algn="ctr"/>
                      <a:r>
                        <a:rPr lang="en-US" sz="1400" b="0" dirty="0" smtClean="0">
                          <a:solidFill>
                            <a:schemeClr val="tx1">
                              <a:lumMod val="75000"/>
                            </a:schemeClr>
                          </a:solidFill>
                          <a:latin typeface="+mn-lt"/>
                          <a:ea typeface="Apple LiGothic" pitchFamily="2" charset="-120"/>
                          <a:cs typeface="儷黑 Pro"/>
                        </a:rPr>
                        <a:t>$44,850,000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solidFill>
                      <a:schemeClr val="accent1">
                        <a:lumMod val="20000"/>
                        <a:lumOff val="80000"/>
                      </a:schemeClr>
                    </a:solidFill>
                  </a:tcPr>
                </a:tc>
              </a:tr>
              <a:tr h="507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schemeClr>
                          </a:solidFill>
                          <a:latin typeface="+mn-lt"/>
                          <a:ea typeface="Apple LiGothic" pitchFamily="2" charset="-120"/>
                          <a:cs typeface="儷黑 Pro"/>
                        </a:rPr>
                        <a:t>$276,000 / Month </a:t>
                      </a:r>
                      <a:br>
                        <a:rPr lang="en-US" sz="1400" b="0" dirty="0" smtClean="0">
                          <a:solidFill>
                            <a:schemeClr val="tx1">
                              <a:lumMod val="75000"/>
                            </a:schemeClr>
                          </a:solidFill>
                          <a:latin typeface="+mn-lt"/>
                          <a:ea typeface="Apple LiGothic" pitchFamily="2" charset="-120"/>
                          <a:cs typeface="儷黑 Pro"/>
                        </a:rPr>
                      </a:br>
                      <a:r>
                        <a:rPr lang="en-US" sz="1100" b="0" dirty="0" smtClean="0">
                          <a:solidFill>
                            <a:schemeClr val="tx1">
                              <a:lumMod val="75000"/>
                            </a:schemeClr>
                          </a:solidFill>
                          <a:latin typeface="+mn-lt"/>
                          <a:ea typeface="Apple LiGothic" pitchFamily="2" charset="-120"/>
                          <a:cs typeface="儷黑 Pro"/>
                        </a:rPr>
                        <a:t>( </a:t>
                      </a:r>
                      <a:r>
                        <a:rPr lang="zh-TW" altLang="en-US" sz="1100" b="0" dirty="0" smtClean="0">
                          <a:solidFill>
                            <a:schemeClr val="tx1">
                              <a:lumMod val="75000"/>
                            </a:schemeClr>
                          </a:solidFill>
                          <a:latin typeface="+mn-lt"/>
                          <a:ea typeface="Apple LiGothic" pitchFamily="2" charset="-120"/>
                          <a:cs typeface="儷黑 Pro"/>
                        </a:rPr>
                        <a:t>副總裁級</a:t>
                      </a:r>
                      <a:r>
                        <a:rPr lang="en-US" sz="1100" b="0" dirty="0" smtClean="0">
                          <a:solidFill>
                            <a:schemeClr val="tx1">
                              <a:lumMod val="75000"/>
                            </a:schemeClr>
                          </a:solidFill>
                          <a:latin typeface="+mn-lt"/>
                          <a:ea typeface="Apple LiGothic" pitchFamily="2" charset="-120"/>
                          <a:cs typeface="儷黑 Pro"/>
                        </a:rPr>
                        <a:t>Field Vice President)</a:t>
                      </a:r>
                    </a:p>
                  </a:txBody>
                  <a:tcPr marL="68580" marR="68580" marT="34290" marB="34290"/>
                </a:tc>
                <a:tc>
                  <a:txBody>
                    <a:bodyPr/>
                    <a:lstStyle/>
                    <a:p>
                      <a:pPr algn="ctr"/>
                      <a:r>
                        <a:rPr lang="en-US" sz="1400" b="0" dirty="0" smtClean="0">
                          <a:solidFill>
                            <a:schemeClr val="tx1">
                              <a:lumMod val="75000"/>
                            </a:schemeClr>
                          </a:solidFill>
                          <a:latin typeface="+mn-lt"/>
                          <a:ea typeface="Apple LiGothic" pitchFamily="2" charset="-120"/>
                          <a:cs typeface="儷黑 Pro"/>
                        </a:rPr>
                        <a:t>$92,000,000</a:t>
                      </a:r>
                      <a:endParaRPr lang="en-US" sz="1400" b="0" dirty="0">
                        <a:solidFill>
                          <a:schemeClr val="tx1">
                            <a:lumMod val="75000"/>
                          </a:schemeClr>
                        </a:solidFill>
                        <a:latin typeface="+mn-lt"/>
                        <a:ea typeface="Apple LiGothic" pitchFamily="2" charset="-120"/>
                        <a:cs typeface="儷黑 Pro"/>
                      </a:endParaRPr>
                    </a:p>
                  </a:txBody>
                  <a:tcPr marL="68580" marR="68580" marT="34290" marB="34290"/>
                </a:tc>
              </a:tr>
            </a:tbl>
          </a:graphicData>
        </a:graphic>
      </p:graphicFrame>
    </p:spTree>
    <p:extLst>
      <p:ext uri="{BB962C8B-B14F-4D97-AF65-F5344CB8AC3E}">
        <p14:creationId xmlns:p14="http://schemas.microsoft.com/office/powerpoint/2010/main" val="2216008415"/>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03200"/>
            <a:ext cx="9144000" cy="5346700"/>
          </a:xfrm>
          <a:prstGeom prst="rect">
            <a:avLst/>
          </a:prstGeom>
        </p:spPr>
      </p:pic>
      <p:sp>
        <p:nvSpPr>
          <p:cNvPr id="5" name="Rectangle 4"/>
          <p:cNvSpPr/>
          <p:nvPr/>
        </p:nvSpPr>
        <p:spPr>
          <a:xfrm>
            <a:off x="-8164" y="718459"/>
            <a:ext cx="9152165" cy="4425043"/>
          </a:xfrm>
          <a:prstGeom prst="rect">
            <a:avLst/>
          </a:prstGeom>
          <a:gradFill>
            <a:gsLst>
              <a:gs pos="0">
                <a:schemeClr val="tx1">
                  <a:alpha val="0"/>
                </a:schemeClr>
              </a:gs>
              <a:gs pos="54000">
                <a:schemeClr val="tx1">
                  <a:alpha val="7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dirty="0">
              <a:solidFill>
                <a:prstClr val="white"/>
              </a:solidFill>
              <a:ea typeface="儷黑 Pro"/>
              <a:cs typeface="儷黑 Pro"/>
            </a:endParaRPr>
          </a:p>
        </p:txBody>
      </p:sp>
      <p:sp>
        <p:nvSpPr>
          <p:cNvPr id="4" name="Rectangle 3"/>
          <p:cNvSpPr/>
          <p:nvPr/>
        </p:nvSpPr>
        <p:spPr>
          <a:xfrm>
            <a:off x="165101" y="3403598"/>
            <a:ext cx="8851901" cy="1591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zh-TW" altLang="en-US" sz="3000" dirty="0" smtClean="0">
                <a:solidFill>
                  <a:prstClr val="white"/>
                </a:solidFill>
                <a:ea typeface="Apple LiGothic" pitchFamily="2" charset="-120"/>
                <a:cs typeface="儷黑 Pro"/>
              </a:rPr>
              <a:t>你本身已不斷消費</a:t>
            </a:r>
            <a:r>
              <a:rPr lang="en-US" sz="3000" dirty="0" smtClean="0">
                <a:solidFill>
                  <a:prstClr val="white"/>
                </a:solidFill>
                <a:ea typeface="Apple LiGothic" pitchFamily="2" charset="-120"/>
                <a:cs typeface="儷黑 Pro"/>
              </a:rPr>
              <a:t>You’re </a:t>
            </a:r>
            <a:r>
              <a:rPr lang="en-US" sz="3000" dirty="0">
                <a:solidFill>
                  <a:prstClr val="white"/>
                </a:solidFill>
                <a:ea typeface="Apple LiGothic" pitchFamily="2" charset="-120"/>
                <a:cs typeface="儷黑 Pro"/>
              </a:rPr>
              <a:t>Already Spending It…</a:t>
            </a:r>
          </a:p>
          <a:p>
            <a:pPr algn="r" defTabSz="685783"/>
            <a:r>
              <a:rPr lang="en-US" sz="3000" dirty="0">
                <a:solidFill>
                  <a:prstClr val="white"/>
                </a:solidFill>
                <a:ea typeface="Apple LiGothic" pitchFamily="2" charset="-120"/>
                <a:cs typeface="儷黑 Pro"/>
              </a:rPr>
              <a:t/>
            </a:r>
            <a:br>
              <a:rPr lang="en-US" sz="3000" dirty="0">
                <a:solidFill>
                  <a:prstClr val="white"/>
                </a:solidFill>
                <a:ea typeface="Apple LiGothic" pitchFamily="2" charset="-120"/>
                <a:cs typeface="儷黑 Pro"/>
              </a:rPr>
            </a:br>
            <a:r>
              <a:rPr lang="zh-TW" altLang="en-US" sz="3000" dirty="0" smtClean="0">
                <a:solidFill>
                  <a:prstClr val="white"/>
                </a:solidFill>
                <a:ea typeface="Apple LiGothic" pitchFamily="2" charset="-120"/>
                <a:cs typeface="儷黑 Pro"/>
              </a:rPr>
              <a:t>何不將你的消費轉為收入</a:t>
            </a:r>
            <a:r>
              <a:rPr lang="en-US" altLang="zh-TW" sz="3000" dirty="0">
                <a:solidFill>
                  <a:prstClr val="white"/>
                </a:solidFill>
                <a:ea typeface="Apple LiGothic" pitchFamily="2" charset="-120"/>
                <a:cs typeface="儷黑 Pro"/>
              </a:rPr>
              <a:t>﹖</a:t>
            </a:r>
            <a:endParaRPr lang="en-US" altLang="zh-TW" sz="3000" dirty="0" smtClean="0">
              <a:solidFill>
                <a:prstClr val="white"/>
              </a:solidFill>
              <a:ea typeface="Apple LiGothic" pitchFamily="2" charset="-120"/>
              <a:cs typeface="儷黑 Pro"/>
            </a:endParaRPr>
          </a:p>
          <a:p>
            <a:pPr algn="r" defTabSz="685783"/>
            <a:r>
              <a:rPr lang="en-US" sz="3000" dirty="0" smtClean="0">
                <a:solidFill>
                  <a:prstClr val="white"/>
                </a:solidFill>
                <a:ea typeface="Apple LiGothic" pitchFamily="2" charset="-120"/>
                <a:cs typeface="儷黑 Pro"/>
              </a:rPr>
              <a:t>Why </a:t>
            </a:r>
            <a:r>
              <a:rPr lang="en-US" sz="3000" dirty="0">
                <a:solidFill>
                  <a:prstClr val="white"/>
                </a:solidFill>
                <a:ea typeface="Apple LiGothic" pitchFamily="2" charset="-120"/>
                <a:cs typeface="儷黑 Pro"/>
              </a:rPr>
              <a:t>Not Convert Your Spending Into Earning?</a:t>
            </a:r>
          </a:p>
        </p:txBody>
      </p:sp>
    </p:spTree>
    <p:extLst>
      <p:ext uri="{BB962C8B-B14F-4D97-AF65-F5344CB8AC3E}">
        <p14:creationId xmlns:p14="http://schemas.microsoft.com/office/powerpoint/2010/main" val="33238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zh-TW" altLang="en-US" sz="3600" b="1" dirty="0" smtClean="0">
                <a:solidFill>
                  <a:srgbClr val="003399"/>
                </a:solidFill>
                <a:latin typeface="+mn-lt"/>
                <a:ea typeface="Apple LiGothic" pitchFamily="2" charset="-120"/>
              </a:rPr>
              <a:t>定位</a:t>
            </a:r>
            <a:r>
              <a:rPr lang="en-US" altLang="zh-TW" sz="3600" b="1" dirty="0" smtClean="0">
                <a:solidFill>
                  <a:srgbClr val="003399"/>
                </a:solidFill>
                <a:latin typeface="+mn-lt"/>
                <a:ea typeface="Apple LiGothic" pitchFamily="2" charset="-120"/>
              </a:rPr>
              <a:t>Positioning</a:t>
            </a:r>
            <a:endParaRPr lang="en-US" sz="3600" b="1" dirty="0">
              <a:solidFill>
                <a:srgbClr val="003399"/>
              </a:solidFill>
              <a:latin typeface="+mn-lt"/>
              <a:ea typeface="Apple LiGothic" pitchFamily="2" charset="-120"/>
            </a:endParaRPr>
          </a:p>
        </p:txBody>
      </p:sp>
      <p:sp>
        <p:nvSpPr>
          <p:cNvPr id="6" name="TextBox 5"/>
          <p:cNvSpPr txBox="1"/>
          <p:nvPr/>
        </p:nvSpPr>
        <p:spPr>
          <a:xfrm>
            <a:off x="381000" y="514350"/>
            <a:ext cx="4194353" cy="892552"/>
          </a:xfrm>
          <a:prstGeom prst="rect">
            <a:avLst/>
          </a:prstGeom>
          <a:noFill/>
        </p:spPr>
        <p:txBody>
          <a:bodyPr wrap="none" rtlCol="0">
            <a:spAutoFit/>
          </a:bodyPr>
          <a:lstStyle/>
          <a:p>
            <a:r>
              <a:rPr lang="zh-TW" altLang="en-US" sz="2800" dirty="0" smtClean="0">
                <a:solidFill>
                  <a:srgbClr val="003399"/>
                </a:solidFill>
                <a:ea typeface="Apple LiGothic" pitchFamily="2" charset="-120"/>
              </a:rPr>
              <a:t>消費者</a:t>
            </a:r>
            <a:r>
              <a:rPr lang="en-US" altLang="zh-TW" sz="2000" dirty="0" smtClean="0">
                <a:solidFill>
                  <a:srgbClr val="003399"/>
                </a:solidFill>
                <a:ea typeface="Apple LiGothic" pitchFamily="2" charset="-120"/>
              </a:rPr>
              <a:t>Consumers</a:t>
            </a:r>
            <a:r>
              <a:rPr lang="en-US" altLang="zh-TW" sz="2800" dirty="0" smtClean="0">
                <a:solidFill>
                  <a:srgbClr val="003399"/>
                </a:solidFill>
                <a:ea typeface="Apple LiGothic" pitchFamily="2" charset="-120"/>
              </a:rPr>
              <a:t>(</a:t>
            </a:r>
            <a:r>
              <a:rPr lang="zh-TW" altLang="en-US" sz="2800" dirty="0" smtClean="0">
                <a:solidFill>
                  <a:srgbClr val="003399"/>
                </a:solidFill>
                <a:ea typeface="Apple LiGothic" pitchFamily="2" charset="-120"/>
              </a:rPr>
              <a:t>慳＄</a:t>
            </a:r>
            <a:r>
              <a:rPr lang="en-US" altLang="zh-TW" sz="2800" dirty="0" smtClean="0">
                <a:solidFill>
                  <a:srgbClr val="003399"/>
                </a:solidFill>
                <a:ea typeface="Apple LiGothic" pitchFamily="2" charset="-120"/>
              </a:rPr>
              <a:t>Save$)</a:t>
            </a:r>
          </a:p>
          <a:p>
            <a:endParaRPr lang="en-US" sz="2400" dirty="0">
              <a:solidFill>
                <a:srgbClr val="003399"/>
              </a:solidFill>
              <a:ea typeface="Apple LiGothic" pitchFamily="2" charset="-120"/>
            </a:endParaRPr>
          </a:p>
        </p:txBody>
      </p:sp>
      <p:sp>
        <p:nvSpPr>
          <p:cNvPr id="7" name="TextBox 6"/>
          <p:cNvSpPr txBox="1"/>
          <p:nvPr/>
        </p:nvSpPr>
        <p:spPr>
          <a:xfrm>
            <a:off x="4724400" y="524530"/>
            <a:ext cx="4476354" cy="523220"/>
          </a:xfrm>
          <a:prstGeom prst="rect">
            <a:avLst/>
          </a:prstGeom>
          <a:noFill/>
        </p:spPr>
        <p:txBody>
          <a:bodyPr wrap="none" rtlCol="0">
            <a:spAutoFit/>
          </a:bodyPr>
          <a:lstStyle/>
          <a:p>
            <a:r>
              <a:rPr lang="zh-TW" altLang="en-US" sz="2800" dirty="0" smtClean="0">
                <a:solidFill>
                  <a:srgbClr val="003399"/>
                </a:solidFill>
                <a:ea typeface="Apple LiGothic" pitchFamily="2" charset="-120"/>
              </a:rPr>
              <a:t>經營</a:t>
            </a:r>
            <a:r>
              <a:rPr lang="en-US" altLang="zh-TW" sz="2000" dirty="0" smtClean="0">
                <a:solidFill>
                  <a:srgbClr val="003399"/>
                </a:solidFill>
                <a:ea typeface="Apple LiGothic" pitchFamily="2" charset="-120"/>
              </a:rPr>
              <a:t>Running Business</a:t>
            </a:r>
            <a:r>
              <a:rPr lang="en-US" altLang="zh-TW" sz="2800" dirty="0" smtClean="0">
                <a:solidFill>
                  <a:srgbClr val="003399"/>
                </a:solidFill>
                <a:ea typeface="Apple LiGothic" pitchFamily="2" charset="-120"/>
              </a:rPr>
              <a:t>(</a:t>
            </a:r>
            <a:r>
              <a:rPr lang="zh-TW" altLang="en-US" sz="2800" dirty="0" smtClean="0">
                <a:solidFill>
                  <a:srgbClr val="003399"/>
                </a:solidFill>
                <a:ea typeface="Apple LiGothic" pitchFamily="2" charset="-120"/>
              </a:rPr>
              <a:t>賺＄</a:t>
            </a:r>
            <a:r>
              <a:rPr lang="en-US" altLang="zh-TW" sz="2800" dirty="0" smtClean="0">
                <a:solidFill>
                  <a:srgbClr val="003399"/>
                </a:solidFill>
                <a:ea typeface="Apple LiGothic" pitchFamily="2" charset="-120"/>
              </a:rPr>
              <a:t>Earn$</a:t>
            </a:r>
            <a:r>
              <a:rPr lang="en-US" altLang="zh-TW" sz="2800" dirty="0">
                <a:solidFill>
                  <a:srgbClr val="003399"/>
                </a:solidFill>
                <a:ea typeface="Apple LiGothic" pitchFamily="2" charset="-120"/>
              </a:rPr>
              <a:t>)</a:t>
            </a:r>
            <a:endParaRPr lang="en-US" sz="2800" dirty="0">
              <a:solidFill>
                <a:srgbClr val="003399"/>
              </a:solidFill>
              <a:ea typeface="Apple LiGothic" pitchFamily="2" charset="-120"/>
            </a:endParaRPr>
          </a:p>
        </p:txBody>
      </p:sp>
      <p:sp>
        <p:nvSpPr>
          <p:cNvPr id="8" name="TextBox 7"/>
          <p:cNvSpPr txBox="1"/>
          <p:nvPr/>
        </p:nvSpPr>
        <p:spPr>
          <a:xfrm>
            <a:off x="990600" y="4019550"/>
            <a:ext cx="6400800" cy="892552"/>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3200" dirty="0" smtClean="0">
                <a:solidFill>
                  <a:srgbClr val="FFFFFF"/>
                </a:solidFill>
                <a:ea typeface="Apple LiGothic" pitchFamily="2" charset="-120"/>
              </a:rPr>
              <a:t>   規劃消費</a:t>
            </a:r>
            <a:r>
              <a:rPr lang="en-US" altLang="zh-TW" sz="3200" dirty="0" smtClean="0">
                <a:solidFill>
                  <a:srgbClr val="FFFFFF"/>
                </a:solidFill>
                <a:ea typeface="Apple LiGothic" pitchFamily="2" charset="-120"/>
              </a:rPr>
              <a:t> </a:t>
            </a:r>
            <a:r>
              <a:rPr lang="zh-TW" altLang="en-US" sz="3200" dirty="0" smtClean="0">
                <a:solidFill>
                  <a:srgbClr val="FFFFFF"/>
                </a:solidFill>
                <a:ea typeface="Apple LiGothic" pitchFamily="2" charset="-120"/>
              </a:rPr>
              <a:t>～</a:t>
            </a:r>
            <a:r>
              <a:rPr lang="en-US" altLang="zh-TW" sz="2800" dirty="0" smtClean="0">
                <a:solidFill>
                  <a:srgbClr val="FFFFFF"/>
                </a:solidFill>
                <a:ea typeface="Apple LiGothic" pitchFamily="2" charset="-120"/>
              </a:rPr>
              <a:t> </a:t>
            </a:r>
            <a:r>
              <a:rPr lang="zh-TW" altLang="en-US" sz="3200" dirty="0" smtClean="0">
                <a:solidFill>
                  <a:srgbClr val="FFFFFF"/>
                </a:solidFill>
                <a:ea typeface="Apple LiGothic" pitchFamily="2" charset="-120"/>
              </a:rPr>
              <a:t>購物年金評量表</a:t>
            </a:r>
            <a:endParaRPr lang="en-US" altLang="zh-TW" sz="3200" dirty="0" smtClean="0">
              <a:solidFill>
                <a:srgbClr val="FFFFFF"/>
              </a:solidFill>
              <a:ea typeface="Apple LiGothic" pitchFamily="2" charset="-120"/>
            </a:endParaRPr>
          </a:p>
          <a:p>
            <a:pPr algn="ctr"/>
            <a:r>
              <a:rPr lang="en-US" sz="2000" dirty="0" smtClean="0">
                <a:solidFill>
                  <a:srgbClr val="FFFFFF"/>
                </a:solidFill>
                <a:ea typeface="Apple LiGothic" pitchFamily="2" charset="-120"/>
              </a:rPr>
              <a:t>Planning Your Spending ~ Shopping Annuity Assessment</a:t>
            </a:r>
            <a:endParaRPr lang="en-US" sz="2000" dirty="0">
              <a:solidFill>
                <a:srgbClr val="FFFFFF"/>
              </a:solidFill>
              <a:ea typeface="Apple LiGothic" pitchFamily="2" charset="-120"/>
            </a:endParaRPr>
          </a:p>
        </p:txBody>
      </p:sp>
      <p:pic>
        <p:nvPicPr>
          <p:cNvPr id="11" name="Content Placeholder 10" descr="article-2731570-20B5310900000578-350_634x424.jpg"/>
          <p:cNvPicPr>
            <a:picLocks noGrp="1" noChangeAspect="1"/>
          </p:cNvPicPr>
          <p:nvPr>
            <p:ph idx="1"/>
          </p:nvPr>
        </p:nvPicPr>
        <p:blipFill>
          <a:blip r:embed="rId2">
            <a:extLst>
              <a:ext uri="{28A0092B-C50C-407E-A947-70E740481C1C}">
                <a14:useLocalDpi xmlns:a14="http://schemas.microsoft.com/office/drawing/2010/main" val="0"/>
              </a:ext>
            </a:extLst>
          </a:blip>
          <a:srcRect t="19166" b="19166"/>
          <a:stretch>
            <a:fillRect/>
          </a:stretch>
        </p:blipFill>
        <p:spPr>
          <a:xfrm>
            <a:off x="-1828800" y="1276350"/>
            <a:ext cx="6324600" cy="2608715"/>
          </a:xfrm>
        </p:spPr>
      </p:pic>
      <p:pic>
        <p:nvPicPr>
          <p:cNvPr id="12" name="Picture 11" descr="enterpreneur-image-catchthedetail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200150"/>
            <a:ext cx="3581400" cy="2686050"/>
          </a:xfrm>
          <a:prstGeom prst="rect">
            <a:avLst/>
          </a:prstGeom>
        </p:spPr>
      </p:pic>
      <p:sp>
        <p:nvSpPr>
          <p:cNvPr id="13" name="Rectangle 12"/>
          <p:cNvSpPr/>
          <p:nvPr/>
        </p:nvSpPr>
        <p:spPr>
          <a:xfrm>
            <a:off x="-2168" y="1047750"/>
            <a:ext cx="764168"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a typeface="Apple LiGothic" pitchFamily="2" charset="-120"/>
            </a:endParaRPr>
          </a:p>
        </p:txBody>
      </p:sp>
      <p:sp>
        <p:nvSpPr>
          <p:cNvPr id="14" name="Rectangle 13"/>
          <p:cNvSpPr/>
          <p:nvPr/>
        </p:nvSpPr>
        <p:spPr>
          <a:xfrm>
            <a:off x="4114800" y="1123950"/>
            <a:ext cx="609600" cy="2819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a typeface="Apple LiGothic" pitchFamily="2" charset="-120"/>
            </a:endParaRPr>
          </a:p>
        </p:txBody>
      </p:sp>
    </p:spTree>
    <p:extLst>
      <p:ext uri="{BB962C8B-B14F-4D97-AF65-F5344CB8AC3E}">
        <p14:creationId xmlns:p14="http://schemas.microsoft.com/office/powerpoint/2010/main" val="2434774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600200" y="133350"/>
            <a:ext cx="5791200" cy="827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600" dirty="0" smtClean="0">
                <a:solidFill>
                  <a:srgbClr val="003399"/>
                </a:solidFill>
                <a:latin typeface="+mn-lt"/>
                <a:ea typeface="Apple LiGothic" pitchFamily="2" charset="-120"/>
              </a:rPr>
              <a:t>購物年金四步驟 </a:t>
            </a:r>
            <a:endParaRPr lang="en-US" altLang="zh-TW" sz="3600" dirty="0" smtClean="0">
              <a:solidFill>
                <a:srgbClr val="003399"/>
              </a:solidFill>
              <a:latin typeface="+mn-lt"/>
              <a:ea typeface="Apple LiGothic" pitchFamily="2" charset="-120"/>
            </a:endParaRPr>
          </a:p>
          <a:p>
            <a:r>
              <a:rPr lang="en-US" altLang="zh-TW" sz="2500" dirty="0" smtClean="0">
                <a:solidFill>
                  <a:srgbClr val="003399"/>
                </a:solidFill>
                <a:latin typeface="+mn-lt"/>
                <a:ea typeface="Apple LiGothic" pitchFamily="2" charset="-120"/>
              </a:rPr>
              <a:t>4 Steps for Earning Shopping Annuity</a:t>
            </a:r>
          </a:p>
        </p:txBody>
      </p:sp>
      <p:sp>
        <p:nvSpPr>
          <p:cNvPr id="2" name="TextBox 1"/>
          <p:cNvSpPr txBox="1"/>
          <p:nvPr/>
        </p:nvSpPr>
        <p:spPr>
          <a:xfrm>
            <a:off x="228600" y="1247329"/>
            <a:ext cx="4876800" cy="3000821"/>
          </a:xfrm>
          <a:prstGeom prst="rect">
            <a:avLst/>
          </a:prstGeom>
          <a:noFill/>
        </p:spPr>
        <p:txBody>
          <a:bodyPr wrap="square" rtlCol="0">
            <a:spAutoFit/>
          </a:bodyPr>
          <a:lstStyle/>
          <a:p>
            <a:pPr marL="342900" indent="-342900">
              <a:buFont typeface="+mj-lt"/>
              <a:buAutoNum type="arabicPeriod"/>
            </a:pPr>
            <a:r>
              <a:rPr lang="zh-TW" altLang="en-US" sz="2700" dirty="0">
                <a:solidFill>
                  <a:srgbClr val="003399"/>
                </a:solidFill>
                <a:ea typeface="Apple LiGothic" pitchFamily="2" charset="-120"/>
              </a:rPr>
              <a:t>轉換成獨家代理商品 </a:t>
            </a:r>
            <a:r>
              <a:rPr lang="en-US" altLang="zh-TW" sz="2700" dirty="0" smtClean="0">
                <a:solidFill>
                  <a:srgbClr val="FF0000"/>
                </a:solidFill>
                <a:ea typeface="Apple LiGothic" pitchFamily="2" charset="-120"/>
              </a:rPr>
              <a:t>(</a:t>
            </a:r>
            <a:r>
              <a:rPr lang="zh-TW" altLang="en-US" sz="2700" dirty="0">
                <a:solidFill>
                  <a:srgbClr val="FF0000"/>
                </a:solidFill>
                <a:ea typeface="Apple LiGothic" pitchFamily="2" charset="-120"/>
              </a:rPr>
              <a:t>買東西</a:t>
            </a:r>
            <a:r>
              <a:rPr lang="en-US" altLang="zh-TW" sz="2700" dirty="0">
                <a:solidFill>
                  <a:srgbClr val="FF0000"/>
                </a:solidFill>
                <a:ea typeface="Apple LiGothic" pitchFamily="2" charset="-120"/>
              </a:rPr>
              <a:t>) </a:t>
            </a:r>
            <a:endParaRPr lang="en-US" altLang="zh-TW" sz="2700" dirty="0" smtClean="0">
              <a:solidFill>
                <a:srgbClr val="FF0000"/>
              </a:solidFill>
              <a:ea typeface="Apple LiGothic" pitchFamily="2" charset="-120"/>
            </a:endParaRPr>
          </a:p>
          <a:p>
            <a:pPr marL="342900" indent="-342900">
              <a:buFont typeface="+mj-lt"/>
              <a:buAutoNum type="arabicPeriod"/>
            </a:pPr>
            <a:r>
              <a:rPr lang="zh-TW" altLang="en-US" sz="2700" dirty="0" smtClean="0">
                <a:solidFill>
                  <a:srgbClr val="003399"/>
                </a:solidFill>
                <a:ea typeface="Apple LiGothic" pitchFamily="2" charset="-120"/>
              </a:rPr>
              <a:t>所</a:t>
            </a:r>
            <a:r>
              <a:rPr lang="zh-TW" altLang="en-US" sz="2700" dirty="0">
                <a:solidFill>
                  <a:srgbClr val="003399"/>
                </a:solidFill>
                <a:ea typeface="Apple LiGothic" pitchFamily="2" charset="-120"/>
              </a:rPr>
              <a:t>有消費透過</a:t>
            </a:r>
            <a:r>
              <a:rPr lang="en-US" sz="2700" dirty="0" smtClean="0">
                <a:solidFill>
                  <a:srgbClr val="003399"/>
                </a:solidFill>
                <a:ea typeface="Apple LiGothic" pitchFamily="2" charset="-120"/>
              </a:rPr>
              <a:t>HK.SHOP.COM </a:t>
            </a:r>
            <a:r>
              <a:rPr lang="zh-TW" altLang="en-US" sz="2700" dirty="0" smtClean="0">
                <a:solidFill>
                  <a:srgbClr val="003399"/>
                </a:solidFill>
                <a:ea typeface="Apple LiGothic" pitchFamily="2" charset="-120"/>
              </a:rPr>
              <a:t>網</a:t>
            </a:r>
            <a:r>
              <a:rPr lang="zh-TW" altLang="en-US" sz="2700" dirty="0">
                <a:solidFill>
                  <a:srgbClr val="003399"/>
                </a:solidFill>
                <a:ea typeface="Apple LiGothic" pitchFamily="2" charset="-120"/>
              </a:rPr>
              <a:t>站 </a:t>
            </a:r>
            <a:r>
              <a:rPr lang="en-US" altLang="zh-TW" sz="2700" dirty="0">
                <a:solidFill>
                  <a:srgbClr val="FF0000"/>
                </a:solidFill>
                <a:ea typeface="Apple LiGothic" pitchFamily="2" charset="-120"/>
              </a:rPr>
              <a:t>(</a:t>
            </a:r>
            <a:r>
              <a:rPr lang="zh-TW" altLang="en-US" sz="2700" dirty="0">
                <a:solidFill>
                  <a:srgbClr val="FF0000"/>
                </a:solidFill>
                <a:ea typeface="Apple LiGothic" pitchFamily="2" charset="-120"/>
              </a:rPr>
              <a:t>買東西</a:t>
            </a:r>
            <a:r>
              <a:rPr lang="en-US" altLang="zh-TW" sz="2700" dirty="0">
                <a:solidFill>
                  <a:srgbClr val="FF0000"/>
                </a:solidFill>
                <a:ea typeface="Apple LiGothic" pitchFamily="2" charset="-120"/>
              </a:rPr>
              <a:t>)</a:t>
            </a:r>
          </a:p>
          <a:p>
            <a:pPr marL="342900" indent="-342900">
              <a:buFont typeface="+mj-lt"/>
              <a:buAutoNum type="arabicPeriod"/>
            </a:pPr>
            <a:r>
              <a:rPr lang="zh-TW" altLang="en-US" sz="2700" dirty="0">
                <a:solidFill>
                  <a:srgbClr val="003399"/>
                </a:solidFill>
                <a:ea typeface="Apple LiGothic" pitchFamily="2" charset="-120"/>
              </a:rPr>
              <a:t>讓</a:t>
            </a:r>
            <a:r>
              <a:rPr lang="en-US" altLang="zh-TW" sz="2700" dirty="0">
                <a:solidFill>
                  <a:srgbClr val="003399"/>
                </a:solidFill>
                <a:ea typeface="Apple LiGothic" pitchFamily="2" charset="-120"/>
              </a:rPr>
              <a:t>10~15</a:t>
            </a:r>
            <a:r>
              <a:rPr lang="zh-TW" altLang="en-US" sz="2700" dirty="0">
                <a:solidFill>
                  <a:srgbClr val="003399"/>
                </a:solidFill>
                <a:ea typeface="Apple LiGothic" pitchFamily="2" charset="-120"/>
              </a:rPr>
              <a:t>位顧客改變消費習慣 </a:t>
            </a:r>
            <a:r>
              <a:rPr lang="en-US" altLang="zh-TW" sz="2700" dirty="0">
                <a:solidFill>
                  <a:srgbClr val="FF0000"/>
                </a:solidFill>
                <a:ea typeface="Apple LiGothic" pitchFamily="2" charset="-120"/>
              </a:rPr>
              <a:t>(</a:t>
            </a:r>
            <a:r>
              <a:rPr lang="zh-TW" altLang="en-US" sz="2700" dirty="0">
                <a:solidFill>
                  <a:srgbClr val="FF0000"/>
                </a:solidFill>
                <a:ea typeface="Apple LiGothic" pitchFamily="2" charset="-120"/>
              </a:rPr>
              <a:t>分享買東西</a:t>
            </a:r>
            <a:r>
              <a:rPr lang="en-US" altLang="zh-TW" sz="2700" dirty="0">
                <a:solidFill>
                  <a:srgbClr val="FF0000"/>
                </a:solidFill>
                <a:ea typeface="Apple LiGothic" pitchFamily="2" charset="-120"/>
              </a:rPr>
              <a:t>)</a:t>
            </a:r>
          </a:p>
          <a:p>
            <a:pPr marL="342900" indent="-342900">
              <a:buFont typeface="+mj-lt"/>
              <a:buAutoNum type="arabicPeriod"/>
            </a:pPr>
            <a:r>
              <a:rPr lang="zh-TW" altLang="en-US" sz="2700" dirty="0">
                <a:solidFill>
                  <a:srgbClr val="003399"/>
                </a:solidFill>
                <a:ea typeface="Apple LiGothic" pitchFamily="2" charset="-120"/>
              </a:rPr>
              <a:t>改善其中</a:t>
            </a:r>
            <a:r>
              <a:rPr lang="en-US" altLang="zh-TW" sz="2700" dirty="0">
                <a:solidFill>
                  <a:srgbClr val="003399"/>
                </a:solidFill>
                <a:ea typeface="Apple LiGothic" pitchFamily="2" charset="-120"/>
              </a:rPr>
              <a:t>2</a:t>
            </a:r>
            <a:r>
              <a:rPr lang="zh-TW" altLang="en-US" sz="2700" dirty="0">
                <a:solidFill>
                  <a:srgbClr val="003399"/>
                </a:solidFill>
                <a:ea typeface="Apple LiGothic" pitchFamily="2" charset="-120"/>
              </a:rPr>
              <a:t>名顧客的財務狀</a:t>
            </a:r>
            <a:r>
              <a:rPr lang="zh-TW" altLang="en-US" sz="2700" dirty="0" smtClean="0">
                <a:solidFill>
                  <a:srgbClr val="003399"/>
                </a:solidFill>
                <a:ea typeface="Apple LiGothic" pitchFamily="2" charset="-120"/>
              </a:rPr>
              <a:t>況 </a:t>
            </a:r>
            <a:r>
              <a:rPr lang="en-US" altLang="zh-TW" sz="2700" dirty="0" smtClean="0">
                <a:solidFill>
                  <a:srgbClr val="FF0000"/>
                </a:solidFill>
                <a:ea typeface="Apple LiGothic" pitchFamily="2" charset="-120"/>
              </a:rPr>
              <a:t>(</a:t>
            </a:r>
            <a:r>
              <a:rPr lang="zh-TW" altLang="en-US" sz="2700" dirty="0">
                <a:solidFill>
                  <a:srgbClr val="FF0000"/>
                </a:solidFill>
                <a:ea typeface="Apple LiGothic" pitchFamily="2" charset="-120"/>
              </a:rPr>
              <a:t>教朋友在那裡買好東西</a:t>
            </a:r>
            <a:r>
              <a:rPr lang="en-US" altLang="zh-TW" sz="2700" dirty="0">
                <a:solidFill>
                  <a:srgbClr val="FF0000"/>
                </a:solidFill>
                <a:ea typeface="Apple LiGothic" pitchFamily="2" charset="-120"/>
              </a:rPr>
              <a:t>)</a:t>
            </a:r>
          </a:p>
        </p:txBody>
      </p:sp>
      <p:sp>
        <p:nvSpPr>
          <p:cNvPr id="3" name="TextBox 2"/>
          <p:cNvSpPr txBox="1"/>
          <p:nvPr/>
        </p:nvSpPr>
        <p:spPr>
          <a:xfrm>
            <a:off x="5105400" y="1151275"/>
            <a:ext cx="3733800" cy="3477875"/>
          </a:xfrm>
          <a:prstGeom prst="rect">
            <a:avLst/>
          </a:prstGeom>
          <a:noFill/>
        </p:spPr>
        <p:txBody>
          <a:bodyPr wrap="square" rtlCol="0">
            <a:spAutoFit/>
          </a:bodyPr>
          <a:lstStyle/>
          <a:p>
            <a:pPr marL="342900" indent="-342900">
              <a:buFont typeface="+mj-lt"/>
              <a:buAutoNum type="arabicPeriod"/>
            </a:pPr>
            <a:r>
              <a:rPr lang="en-US" sz="2200" dirty="0">
                <a:solidFill>
                  <a:srgbClr val="003399"/>
                </a:solidFill>
                <a:ea typeface="Apple LiGothic" pitchFamily="2" charset="-120"/>
              </a:rPr>
              <a:t>Switch to use </a:t>
            </a:r>
            <a:r>
              <a:rPr lang="en-US" sz="2200" dirty="0" err="1">
                <a:solidFill>
                  <a:srgbClr val="003399"/>
                </a:solidFill>
                <a:ea typeface="Apple LiGothic" pitchFamily="2" charset="-120"/>
              </a:rPr>
              <a:t>mhk</a:t>
            </a:r>
            <a:r>
              <a:rPr lang="en-US" sz="2200" dirty="0">
                <a:solidFill>
                  <a:srgbClr val="003399"/>
                </a:solidFill>
                <a:ea typeface="Apple LiGothic" pitchFamily="2" charset="-120"/>
              </a:rPr>
              <a:t> exclusive </a:t>
            </a:r>
            <a:r>
              <a:rPr lang="en-US" sz="2200" dirty="0" smtClean="0">
                <a:solidFill>
                  <a:srgbClr val="003399"/>
                </a:solidFill>
                <a:ea typeface="Apple LiGothic" pitchFamily="2" charset="-120"/>
              </a:rPr>
              <a:t>products </a:t>
            </a:r>
            <a:r>
              <a:rPr lang="en-US" sz="2200" dirty="0" smtClean="0">
                <a:solidFill>
                  <a:srgbClr val="FF0000"/>
                </a:solidFill>
                <a:ea typeface="Apple LiGothic" pitchFamily="2" charset="-120"/>
              </a:rPr>
              <a:t>(</a:t>
            </a:r>
            <a:r>
              <a:rPr lang="en-US" sz="2200" dirty="0">
                <a:solidFill>
                  <a:srgbClr val="FF0000"/>
                </a:solidFill>
                <a:ea typeface="Apple LiGothic" pitchFamily="2" charset="-120"/>
              </a:rPr>
              <a:t>Purchase</a:t>
            </a:r>
            <a:r>
              <a:rPr lang="en-US" sz="2200" dirty="0" smtClean="0">
                <a:solidFill>
                  <a:srgbClr val="FF0000"/>
                </a:solidFill>
                <a:ea typeface="Apple LiGothic" pitchFamily="2" charset="-120"/>
              </a:rPr>
              <a:t>)</a:t>
            </a:r>
          </a:p>
          <a:p>
            <a:pPr marL="342900" indent="-342900">
              <a:buFont typeface="+mj-lt"/>
              <a:buAutoNum type="arabicPeriod"/>
            </a:pPr>
            <a:r>
              <a:rPr lang="en-US" sz="2200" dirty="0" smtClean="0">
                <a:solidFill>
                  <a:srgbClr val="003399"/>
                </a:solidFill>
                <a:ea typeface="Apple LiGothic" pitchFamily="2" charset="-120"/>
              </a:rPr>
              <a:t>Switch ALL your shopping to HK.SHOP.COM </a:t>
            </a:r>
            <a:r>
              <a:rPr lang="en-US" sz="2200" dirty="0" smtClean="0">
                <a:solidFill>
                  <a:srgbClr val="FF0000"/>
                </a:solidFill>
                <a:ea typeface="Apple LiGothic" pitchFamily="2" charset="-120"/>
              </a:rPr>
              <a:t>(Purchase)</a:t>
            </a:r>
          </a:p>
          <a:p>
            <a:pPr marL="342900" indent="-342900">
              <a:buFont typeface="+mj-lt"/>
              <a:buAutoNum type="arabicPeriod"/>
            </a:pPr>
            <a:r>
              <a:rPr lang="en-US" sz="2200" dirty="0" smtClean="0">
                <a:solidFill>
                  <a:srgbClr val="003399"/>
                </a:solidFill>
                <a:ea typeface="Apple LiGothic" pitchFamily="2" charset="-120"/>
              </a:rPr>
              <a:t>Make 10~15 customers change their shopping habit </a:t>
            </a:r>
            <a:r>
              <a:rPr lang="en-US" sz="2200" dirty="0" smtClean="0">
                <a:solidFill>
                  <a:srgbClr val="FF0000"/>
                </a:solidFill>
                <a:ea typeface="Apple LiGothic" pitchFamily="2" charset="-120"/>
              </a:rPr>
              <a:t>(Share)</a:t>
            </a:r>
          </a:p>
          <a:p>
            <a:pPr marL="342900" indent="-342900">
              <a:buFont typeface="+mj-lt"/>
              <a:buAutoNum type="arabicPeriod"/>
            </a:pPr>
            <a:r>
              <a:rPr lang="en-US" sz="2200" dirty="0" smtClean="0">
                <a:solidFill>
                  <a:srgbClr val="003399"/>
                </a:solidFill>
                <a:ea typeface="Apple LiGothic" pitchFamily="2" charset="-120"/>
              </a:rPr>
              <a:t>Improve 2 customers’ financial status </a:t>
            </a:r>
            <a:r>
              <a:rPr lang="en-US" sz="2200" dirty="0" smtClean="0">
                <a:solidFill>
                  <a:srgbClr val="FF0000"/>
                </a:solidFill>
                <a:ea typeface="Apple LiGothic" pitchFamily="2" charset="-120"/>
              </a:rPr>
              <a:t>(Teach)</a:t>
            </a:r>
          </a:p>
          <a:p>
            <a:endParaRPr lang="en-US" sz="2200" dirty="0">
              <a:ea typeface="Apple LiGothic" pitchFamily="2" charset="-120"/>
            </a:endParaRPr>
          </a:p>
        </p:txBody>
      </p:sp>
    </p:spTree>
    <p:extLst>
      <p:ext uri="{BB962C8B-B14F-4D97-AF65-F5344CB8AC3E}">
        <p14:creationId xmlns:p14="http://schemas.microsoft.com/office/powerpoint/2010/main" val="762430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81000" y="183949"/>
            <a:ext cx="8430166" cy="954107"/>
          </a:xfrm>
          <a:prstGeom prst="rect">
            <a:avLst/>
          </a:prstGeom>
          <a:noFill/>
        </p:spPr>
        <p:txBody>
          <a:bodyPr wrap="square" rtlCol="0">
            <a:spAutoFit/>
          </a:bodyPr>
          <a:lstStyle/>
          <a:p>
            <a:pPr algn="ctr"/>
            <a:r>
              <a:rPr lang="zh-TW" altLang="en-US" sz="3600" dirty="0" smtClean="0">
                <a:solidFill>
                  <a:srgbClr val="003399"/>
                </a:solidFill>
                <a:ea typeface="Apple LiGothic" pitchFamily="2" charset="-120"/>
                <a:cs typeface="Arial Unicode MS" pitchFamily="34" charset="-120"/>
              </a:rPr>
              <a:t>一般人想做的購物年金</a:t>
            </a:r>
            <a:endParaRPr lang="en-US" altLang="zh-TW" sz="3600" dirty="0" smtClean="0">
              <a:solidFill>
                <a:srgbClr val="003399"/>
              </a:solidFill>
              <a:ea typeface="Apple LiGothic" pitchFamily="2" charset="-120"/>
              <a:cs typeface="Arial Unicode MS" pitchFamily="34" charset="-120"/>
            </a:endParaRPr>
          </a:p>
          <a:p>
            <a:pPr algn="ctr"/>
            <a:r>
              <a:rPr lang="en-US" altLang="zh-TW" sz="2000" dirty="0" smtClean="0">
                <a:solidFill>
                  <a:srgbClr val="003399"/>
                </a:solidFill>
                <a:ea typeface="Apple LiGothic" pitchFamily="2" charset="-120"/>
                <a:cs typeface="Arial Unicode MS" pitchFamily="34" charset="-120"/>
              </a:rPr>
              <a:t>Most </a:t>
            </a:r>
            <a:r>
              <a:rPr lang="en-US" altLang="zh-TW" sz="2000" dirty="0">
                <a:solidFill>
                  <a:srgbClr val="003399"/>
                </a:solidFill>
                <a:ea typeface="Apple LiGothic" pitchFamily="2" charset="-120"/>
                <a:cs typeface="Arial Unicode MS" pitchFamily="34" charset="-120"/>
              </a:rPr>
              <a:t>P</a:t>
            </a:r>
            <a:r>
              <a:rPr lang="en-US" altLang="zh-TW" sz="2000" dirty="0" smtClean="0">
                <a:solidFill>
                  <a:srgbClr val="003399"/>
                </a:solidFill>
                <a:ea typeface="Apple LiGothic" pitchFamily="2" charset="-120"/>
                <a:cs typeface="Arial Unicode MS" pitchFamily="34" charset="-120"/>
              </a:rPr>
              <a:t>eople Think this is the Way to Build </a:t>
            </a:r>
            <a:r>
              <a:rPr lang="en-US" altLang="zh-TW" sz="2000" smtClean="0">
                <a:solidFill>
                  <a:srgbClr val="003399"/>
                </a:solidFill>
                <a:ea typeface="Apple LiGothic" pitchFamily="2" charset="-120"/>
                <a:cs typeface="Arial Unicode MS" pitchFamily="34" charset="-120"/>
              </a:rPr>
              <a:t>Shopping Annuity</a:t>
            </a:r>
            <a:endParaRPr lang="en-US" altLang="zh-TW" sz="2000" dirty="0" smtClean="0">
              <a:solidFill>
                <a:srgbClr val="003399"/>
              </a:solidFill>
              <a:ea typeface="Apple LiGothic" pitchFamily="2" charset="-120"/>
              <a:cs typeface="Arial Unicode MS" pitchFamily="34" charset="-120"/>
            </a:endParaRPr>
          </a:p>
        </p:txBody>
      </p:sp>
      <p:sp>
        <p:nvSpPr>
          <p:cNvPr id="13" name="文字方塊 12"/>
          <p:cNvSpPr txBox="1"/>
          <p:nvPr/>
        </p:nvSpPr>
        <p:spPr>
          <a:xfrm>
            <a:off x="3239593" y="1622581"/>
            <a:ext cx="1191632" cy="630942"/>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招募</a:t>
            </a:r>
            <a:endParaRPr lang="en-US" altLang="zh-TW" sz="20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Recruiting</a:t>
            </a:r>
            <a:endParaRPr lang="zh-TW" altLang="en-US" sz="1500" b="1" dirty="0">
              <a:solidFill>
                <a:schemeClr val="bg1"/>
              </a:solidFill>
              <a:ea typeface="Apple LiGothic" pitchFamily="2" charset="-120"/>
            </a:endParaRPr>
          </a:p>
        </p:txBody>
      </p:sp>
      <p:sp>
        <p:nvSpPr>
          <p:cNvPr id="14" name="文字方塊 13"/>
          <p:cNvSpPr txBox="1"/>
          <p:nvPr/>
        </p:nvSpPr>
        <p:spPr>
          <a:xfrm>
            <a:off x="4864443" y="1507165"/>
            <a:ext cx="1295400" cy="861774"/>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有團隊</a:t>
            </a:r>
            <a:r>
              <a:rPr lang="zh-TW" altLang="en-US" sz="1500" b="1" dirty="0" smtClean="0">
                <a:solidFill>
                  <a:schemeClr val="bg1"/>
                </a:solidFill>
                <a:ea typeface="Apple LiGothic" pitchFamily="2" charset="-120"/>
              </a:rPr>
              <a:t> </a:t>
            </a:r>
            <a:endParaRPr lang="en-US" altLang="zh-TW" sz="1500" b="1" dirty="0" smtClean="0">
              <a:solidFill>
                <a:schemeClr val="bg1"/>
              </a:solidFill>
              <a:ea typeface="Apple LiGothic" pitchFamily="2" charset="-120"/>
            </a:endParaRPr>
          </a:p>
          <a:p>
            <a:pPr algn="ctr"/>
            <a:r>
              <a:rPr lang="en-US" altLang="zh-TW" sz="1500" b="1" dirty="0" smtClean="0">
                <a:solidFill>
                  <a:schemeClr val="bg1"/>
                </a:solidFill>
                <a:ea typeface="Apple LiGothic" pitchFamily="2" charset="-120"/>
              </a:rPr>
              <a:t>Built their Team</a:t>
            </a:r>
            <a:endParaRPr lang="zh-TW" altLang="en-US" sz="1500" b="1" dirty="0">
              <a:solidFill>
                <a:schemeClr val="bg1"/>
              </a:solidFill>
              <a:ea typeface="Apple LiGothic" pitchFamily="2" charset="-120"/>
            </a:endParaRPr>
          </a:p>
        </p:txBody>
      </p:sp>
      <p:sp>
        <p:nvSpPr>
          <p:cNvPr id="15" name="文字方塊 14"/>
          <p:cNvSpPr txBox="1"/>
          <p:nvPr/>
        </p:nvSpPr>
        <p:spPr>
          <a:xfrm>
            <a:off x="6553200" y="1353275"/>
            <a:ext cx="1219200" cy="1169551"/>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購物年金</a:t>
            </a:r>
            <a:r>
              <a:rPr lang="en-US" altLang="zh-TW" sz="1500" b="1" dirty="0" smtClean="0">
                <a:solidFill>
                  <a:schemeClr val="bg1"/>
                </a:solidFill>
                <a:ea typeface="Apple LiGothic" pitchFamily="2" charset="-120"/>
              </a:rPr>
              <a:t>Build</a:t>
            </a:r>
            <a:r>
              <a:rPr lang="en-US" altLang="zh-TW" sz="2000" b="1" dirty="0" smtClean="0">
                <a:solidFill>
                  <a:schemeClr val="bg1"/>
                </a:solidFill>
                <a:ea typeface="Apple LiGothic" pitchFamily="2" charset="-120"/>
              </a:rPr>
              <a:t> </a:t>
            </a:r>
            <a:r>
              <a:rPr lang="en-US" altLang="zh-TW" sz="1500" b="1" dirty="0" smtClean="0">
                <a:solidFill>
                  <a:schemeClr val="bg1"/>
                </a:solidFill>
                <a:ea typeface="Apple LiGothic" pitchFamily="2" charset="-120"/>
              </a:rPr>
              <a:t>Shopping Annuity</a:t>
            </a:r>
            <a:endParaRPr lang="zh-TW" altLang="en-US" sz="1500" b="1" dirty="0">
              <a:solidFill>
                <a:schemeClr val="bg1"/>
              </a:solidFill>
              <a:ea typeface="Apple LiGothic" pitchFamily="2" charset="-120"/>
            </a:endParaRPr>
          </a:p>
        </p:txBody>
      </p:sp>
      <p:sp>
        <p:nvSpPr>
          <p:cNvPr id="20" name="文字方塊 19"/>
          <p:cNvSpPr txBox="1"/>
          <p:nvPr/>
        </p:nvSpPr>
        <p:spPr>
          <a:xfrm>
            <a:off x="8067629" y="1622581"/>
            <a:ext cx="923971" cy="630942"/>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成功</a:t>
            </a:r>
            <a:r>
              <a:rPr lang="en-US" altLang="zh-TW" sz="1500" b="1" dirty="0" smtClean="0">
                <a:solidFill>
                  <a:schemeClr val="bg1"/>
                </a:solidFill>
                <a:ea typeface="Apple LiGothic" pitchFamily="2" charset="-120"/>
              </a:rPr>
              <a:t>Success</a:t>
            </a:r>
            <a:endParaRPr lang="zh-TW" altLang="en-US" sz="1500" b="1" dirty="0">
              <a:solidFill>
                <a:schemeClr val="bg1"/>
              </a:solidFill>
              <a:ea typeface="Apple LiGothic" pitchFamily="2" charset="-120"/>
            </a:endParaRPr>
          </a:p>
        </p:txBody>
      </p:sp>
      <p:cxnSp>
        <p:nvCxnSpPr>
          <p:cNvPr id="22" name="直線單箭頭接點 21"/>
          <p:cNvCxnSpPr>
            <a:stCxn id="13" idx="3"/>
            <a:endCxn id="14" idx="1"/>
          </p:cNvCxnSpPr>
          <p:nvPr/>
        </p:nvCxnSpPr>
        <p:spPr>
          <a:xfrm>
            <a:off x="4431225" y="1938052"/>
            <a:ext cx="43321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3"/>
            <a:endCxn id="15" idx="1"/>
          </p:cNvCxnSpPr>
          <p:nvPr/>
        </p:nvCxnSpPr>
        <p:spPr>
          <a:xfrm flipV="1">
            <a:off x="6159843" y="1938051"/>
            <a:ext cx="393357"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15" idx="3"/>
            <a:endCxn id="20" idx="1"/>
          </p:cNvCxnSpPr>
          <p:nvPr/>
        </p:nvCxnSpPr>
        <p:spPr>
          <a:xfrm>
            <a:off x="7772400" y="1938051"/>
            <a:ext cx="295229"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6200" y="1487928"/>
            <a:ext cx="1111524" cy="861774"/>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零售 </a:t>
            </a:r>
            <a:r>
              <a:rPr lang="en-US" altLang="zh-TW" sz="1500" b="1" dirty="0" smtClean="0">
                <a:solidFill>
                  <a:schemeClr val="bg1"/>
                </a:solidFill>
                <a:ea typeface="Apple LiGothic" pitchFamily="2" charset="-120"/>
              </a:rPr>
              <a:t>Start Retailing</a:t>
            </a:r>
            <a:endParaRPr lang="zh-TW" altLang="en-US" sz="1500" b="1" dirty="0">
              <a:solidFill>
                <a:schemeClr val="bg1"/>
              </a:solidFill>
              <a:ea typeface="Apple LiGothic" pitchFamily="2" charset="-120"/>
            </a:endParaRPr>
          </a:p>
        </p:txBody>
      </p:sp>
      <p:sp>
        <p:nvSpPr>
          <p:cNvPr id="25" name="文字方塊 24"/>
          <p:cNvSpPr txBox="1"/>
          <p:nvPr/>
        </p:nvSpPr>
        <p:spPr>
          <a:xfrm>
            <a:off x="1600200" y="1487928"/>
            <a:ext cx="1219200" cy="861774"/>
          </a:xfrm>
          <a:prstGeom prst="rect">
            <a:avLst/>
          </a:prstGeom>
        </p:spPr>
        <p:style>
          <a:lnRef idx="0">
            <a:schemeClr val="accent5"/>
          </a:lnRef>
          <a:fillRef idx="3">
            <a:schemeClr val="accent5"/>
          </a:fillRef>
          <a:effectRef idx="3">
            <a:schemeClr val="accent5"/>
          </a:effectRef>
          <a:fontRef idx="minor">
            <a:schemeClr val="lt1"/>
          </a:fontRef>
        </p:style>
        <p:txBody>
          <a:bodyPr vert="horz" wrap="square" rtlCol="0">
            <a:spAutoFit/>
          </a:bodyPr>
          <a:lstStyle/>
          <a:p>
            <a:pPr algn="ctr"/>
            <a:r>
              <a:rPr lang="zh-TW" altLang="en-US" sz="2000" b="1" dirty="0" smtClean="0">
                <a:solidFill>
                  <a:schemeClr val="bg1"/>
                </a:solidFill>
                <a:ea typeface="Apple LiGothic" pitchFamily="2" charset="-120"/>
              </a:rPr>
              <a:t>有顧客</a:t>
            </a:r>
            <a:r>
              <a:rPr lang="en-US" altLang="zh-TW" sz="1500" b="1" dirty="0" smtClean="0">
                <a:solidFill>
                  <a:schemeClr val="bg1"/>
                </a:solidFill>
                <a:ea typeface="Apple LiGothic" pitchFamily="2" charset="-120"/>
              </a:rPr>
              <a:t>Gather Customers</a:t>
            </a:r>
            <a:endParaRPr lang="zh-TW" altLang="en-US" sz="1500" b="1" dirty="0">
              <a:solidFill>
                <a:schemeClr val="bg1"/>
              </a:solidFill>
              <a:ea typeface="Apple LiGothic" pitchFamily="2" charset="-120"/>
            </a:endParaRPr>
          </a:p>
        </p:txBody>
      </p:sp>
      <p:cxnSp>
        <p:nvCxnSpPr>
          <p:cNvPr id="26" name="直線單箭頭接點 25"/>
          <p:cNvCxnSpPr>
            <a:stCxn id="24" idx="3"/>
            <a:endCxn id="25" idx="1"/>
          </p:cNvCxnSpPr>
          <p:nvPr/>
        </p:nvCxnSpPr>
        <p:spPr>
          <a:xfrm>
            <a:off x="1187724" y="1918815"/>
            <a:ext cx="41247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25" idx="3"/>
            <a:endCxn id="13" idx="1"/>
          </p:cNvCxnSpPr>
          <p:nvPr/>
        </p:nvCxnSpPr>
        <p:spPr>
          <a:xfrm>
            <a:off x="2819400" y="1918815"/>
            <a:ext cx="420193" cy="19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乘號 45"/>
          <p:cNvSpPr/>
          <p:nvPr/>
        </p:nvSpPr>
        <p:spPr>
          <a:xfrm>
            <a:off x="990600" y="805295"/>
            <a:ext cx="7445860" cy="2742568"/>
          </a:xfrm>
          <a:prstGeom prst="mathMultiply">
            <a:avLst>
              <a:gd name="adj1" fmla="val 61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ea typeface="Apple LiGothic" pitchFamily="2" charset="-120"/>
            </a:endParaRPr>
          </a:p>
        </p:txBody>
      </p:sp>
    </p:spTree>
    <p:extLst>
      <p:ext uri="{BB962C8B-B14F-4D97-AF65-F5344CB8AC3E}">
        <p14:creationId xmlns:p14="http://schemas.microsoft.com/office/powerpoint/2010/main" val="32738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4" grpId="0" animBg="1"/>
      <p:bldP spid="2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1871</Words>
  <Application>Microsoft Office PowerPoint</Application>
  <PresentationFormat>On-screen Show (16:9)</PresentationFormat>
  <Paragraphs>171</Paragraphs>
  <Slides>14</Slides>
  <Notes>7</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1_Office Theme</vt:lpstr>
      <vt:lpstr>2_Office Theme</vt:lpstr>
      <vt:lpstr>3_Office Theme</vt:lpstr>
      <vt:lpstr>Custom Design</vt:lpstr>
      <vt:lpstr>PowerPoint Presentation</vt:lpstr>
      <vt:lpstr>甚麼是年金What is an Annuity</vt:lpstr>
      <vt:lpstr>PowerPoint Presentation</vt:lpstr>
      <vt:lpstr>PowerPoint Presentation</vt:lpstr>
      <vt:lpstr>PowerPoint Presentation</vt:lpstr>
      <vt:lpstr>PowerPoint Presentation</vt:lpstr>
      <vt:lpstr>定位Positioning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Chan</dc:creator>
  <cp:lastModifiedBy>Penelope Chan</cp:lastModifiedBy>
  <cp:revision>92</cp:revision>
  <cp:lastPrinted>2016-04-12T12:43:24Z</cp:lastPrinted>
  <dcterms:created xsi:type="dcterms:W3CDTF">2015-08-21T05:01:04Z</dcterms:created>
  <dcterms:modified xsi:type="dcterms:W3CDTF">2016-04-25T07:51:09Z</dcterms:modified>
</cp:coreProperties>
</file>